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91" r:id="rId2"/>
    <p:sldId id="256" r:id="rId3"/>
    <p:sldId id="264" r:id="rId4"/>
    <p:sldId id="265" r:id="rId5"/>
    <p:sldId id="259" r:id="rId6"/>
    <p:sldId id="260" r:id="rId7"/>
    <p:sldId id="261" r:id="rId8"/>
    <p:sldId id="262" r:id="rId9"/>
    <p:sldId id="266" r:id="rId10"/>
    <p:sldId id="267" r:id="rId11"/>
    <p:sldId id="268" r:id="rId12"/>
    <p:sldId id="276" r:id="rId13"/>
    <p:sldId id="279" r:id="rId14"/>
    <p:sldId id="277" r:id="rId15"/>
    <p:sldId id="280" r:id="rId16"/>
    <p:sldId id="274" r:id="rId17"/>
    <p:sldId id="290" r:id="rId18"/>
    <p:sldId id="275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9" r:id="rId27"/>
    <p:sldId id="288" r:id="rId28"/>
  </p:sldIdLst>
  <p:sldSz cx="12192000" cy="6858000"/>
  <p:notesSz cx="6858000" cy="9144000"/>
  <p:embeddedFontLst>
    <p:embeddedFont>
      <p:font typeface="Calibri Light" panose="020F0302020204030204" pitchFamily="34" charset="0"/>
      <p:regular r:id="rId30"/>
      <p: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7FF"/>
    <a:srgbClr val="DFEBF1"/>
    <a:srgbClr val="92B8CD"/>
    <a:srgbClr val="FFF3C5"/>
    <a:srgbClr val="FFFBED"/>
    <a:srgbClr val="F1BF22"/>
    <a:srgbClr val="3D290E"/>
    <a:srgbClr val="C32722"/>
    <a:srgbClr val="FF6565"/>
    <a:srgbClr val="D4C5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44" y="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EC2F6D-309E-4FE0-83E8-FD4A160CB02C}" type="datetimeFigureOut">
              <a:rPr lang="vi-VN" smtClean="0"/>
              <a:t>30/10/2022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41E1DB-2B51-4C2D-8C38-42E528817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5544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E1DB-2B51-4C2D-8C38-42E528817BC1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3820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E1DB-2B51-4C2D-8C38-42E528817BC1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3013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E1DB-2B51-4C2D-8C38-42E528817BC1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4340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E1DB-2B51-4C2D-8C38-42E528817BC1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9631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5A78172-C7FF-4FA8-B0D0-3B7634022E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77ED25F-8784-4ED3-B002-F6D379C630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9E90548-46D5-436A-A384-A702AF4B8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/>
              <a:t>30/10/2022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70F9AC1-1D31-4794-B986-5E5B6C96A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A260820-695A-4E18-AE25-7DE8C3564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4080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ED8DA6-6F08-4FFF-8BA9-B26EA7251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657922B-F22B-41CF-A84C-4A17D3BB1E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74009C3-6ACC-4C99-ADF0-987CDD11F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/>
              <a:t>30/10/2022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4324DAD-B4FE-49E1-A7B9-6379ECCED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67EE1E7-DEEB-4782-ABAF-A6483D7DC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1860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AAAFCE2-48DB-4E0C-8BD8-E13E915A6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6BEE5BA-011D-4D22-BDA6-2B7301B163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D10B4E9-89D4-4A6B-9A4B-8B67847FD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/>
              <a:t>30/10/2022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A5E363-70AC-4E23-8E8D-B4224F07C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E0DD8B5-CC4A-4E4C-BF83-D9E63DB9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2609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5DAADFD-F0D3-4592-AC0E-C6B107D56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EAE5730-335E-4E75-9BF3-D009B080D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4B4D669-A484-4779-820B-BEB6A299C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/>
              <a:t>30/10/2022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64F0F81-71BE-4E3D-9769-4FA359A2E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128C46F-B48C-4FB6-A56D-616F898D7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1659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94CBEE-C307-47C1-9DD4-D8F0AF38F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52C339E-C29F-41D6-AFD2-ADC74B6E6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53E559-699D-4875-91FF-558B306A5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/>
              <a:t>30/10/2022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471495-EC1E-4D95-9B75-9FF6D3EB5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48DBF4-E811-48CC-A16B-BE78B0E60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3486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BE4C837-5C77-4A7B-A80B-C5F0D89FF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A755C34-7576-4AE6-9A3E-5928B04EA4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322C8E0-E104-4CBD-996D-665D0EE97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5560942-3DEF-425F-AFFC-18F9B4B99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/>
              <a:t>30/10/2022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98E41EE-C42E-4CDA-940F-DE319AA56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65C6D0B-DCC7-40FC-A054-E8B0EC803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7831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44A9B0-9100-4B06-AEB5-2DE55D4C0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C067163-6E5A-493A-AA46-E5E07C7A6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CEB69B5-0B9D-4973-92A7-3E689D853C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436A9F6-D0C1-4CC6-BCFA-02956A6E49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87BE3D5-18EA-49CB-A057-0DBAAEDBB4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2329ADC-2713-43E0-9563-BA439E9DD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/>
              <a:t>30/10/2022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546829F-B044-4492-B19C-B1A1BECA5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68D2EEB-91F1-4B60-B7F0-2D0C7E886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2165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530EF0-F55F-4613-A445-A0F82F873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D989207-F6F6-44B2-87AC-46F922512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/>
              <a:t>30/10/2022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18772FE-40A8-4785-9BD8-C2F1E0E34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7A55201-3575-4AB0-AA44-6C1F9135A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3473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5C3E5AC-4C75-4F32-B1A9-7991C0E6C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/>
              <a:t>30/10/2022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1F79C0C-581B-45E3-B8D0-8BB2F0EE6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5FC752-996F-446E-A93D-BF17F056B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1421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BC6539-2E1D-4FE8-965A-5F44EE8F8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2628C0C-6FE1-4278-A73F-10FF09DCF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0EE906C-F1E7-4368-A722-9696B87E11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6F256CC-82BF-4F3E-AEAF-252FF010D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/>
              <a:t>30/10/2022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5218705-6C8B-4A86-85C5-4C4317452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140891E-E4FB-414F-9320-6082B0963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1505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08057D-CE7A-4646-9650-148C5FC46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6A52B95-8CF9-43E1-A521-791FB21E45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AE59E4E-7E0E-4359-A882-885BEBCDD2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182685A-5C7C-4AFC-AFC3-3E6D0E6F1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/>
              <a:t>30/10/2022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723909F-ECC3-4161-98C9-37C09C902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A9B951E-A87D-4F39-85D6-9A766EE72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6046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C6253DCC-BDAF-4B73-9D34-8083DBCC1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58EA392-C894-4CB3-868A-57563E6112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DCB067A-9E27-4796-86A2-317A97F812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AD3D9-C407-4554-9A7E-0F3148A47D17}" type="datetimeFigureOut">
              <a:rPr lang="vi-VN" smtClean="0"/>
              <a:t>30/10/2022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23810AA-2CD6-42C5-B89E-52207237AC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5ED9448-A6AB-45DF-96E2-85455A507C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9BD81-1299-4A56-B3EC-809ADB078D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9054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>
            <a:extLst>
              <a:ext uri="{FF2B5EF4-FFF2-40B4-BE49-F238E27FC236}">
                <a16:creationId xmlns="" xmlns:a16="http://schemas.microsoft.com/office/drawing/2014/main" id="{4458B1B4-67CE-4244-82D4-1A469A273649}"/>
              </a:ext>
            </a:extLst>
          </p:cNvPr>
          <p:cNvSpPr txBox="1"/>
          <p:nvPr/>
        </p:nvSpPr>
        <p:spPr>
          <a:xfrm>
            <a:off x="655320" y="1859340"/>
            <a:ext cx="10881360" cy="3139321"/>
          </a:xfrm>
          <a:prstGeom prst="rect">
            <a:avLst/>
          </a:prstGeom>
          <a:solidFill>
            <a:srgbClr val="FFCCFF"/>
          </a:solidFill>
          <a:ln w="7620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b="1" dirty="0">
                <a:latin typeface="#9Slide04 Rokkitt Bold" panose="00000800000000000000" pitchFamily="2" charset="0"/>
              </a:rPr>
              <a:t>CHỦ ĐỀ 3:</a:t>
            </a:r>
          </a:p>
          <a:p>
            <a:pPr algn="ctr"/>
            <a:r>
              <a:rPr lang="en-US" sz="6600" b="1" dirty="0">
                <a:latin typeface="#9Slide04 Rokkitt Bold" panose="00000800000000000000" pitchFamily="2" charset="0"/>
              </a:rPr>
              <a:t> OXYGEN VÀ KHÔNG KHÍ</a:t>
            </a:r>
          </a:p>
          <a:p>
            <a:pPr algn="ctr"/>
            <a:r>
              <a:rPr lang="en-US" sz="6600" b="1" dirty="0">
                <a:latin typeface="#9Slide04 Rokkitt Bold" panose="00000800000000000000" pitchFamily="2" charset="0"/>
              </a:rPr>
              <a:t>BÀI 9: </a:t>
            </a:r>
            <a:r>
              <a:rPr lang="en-US" sz="6600" b="1" dirty="0" smtClean="0">
                <a:latin typeface="#9Slide04 Rokkitt Bold" panose="00000800000000000000" pitchFamily="2" charset="0"/>
              </a:rPr>
              <a:t>OXYGEN</a:t>
            </a:r>
            <a:endParaRPr lang="vi-VN" sz="6600" b="1" dirty="0">
              <a:latin typeface="#9Slide04 Rokkitt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33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2506931-2037-417F-A237-CC1F7E9423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44" b="12445"/>
          <a:stretch/>
        </p:blipFill>
        <p:spPr>
          <a:xfrm>
            <a:off x="2489151" y="132080"/>
            <a:ext cx="7416897" cy="542544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F0F7CDA6-E678-4EA2-B759-06E1381ACE9B}"/>
              </a:ext>
            </a:extLst>
          </p:cNvPr>
          <p:cNvGrpSpPr/>
          <p:nvPr/>
        </p:nvGrpSpPr>
        <p:grpSpPr>
          <a:xfrm>
            <a:off x="307022" y="5913120"/>
            <a:ext cx="4031298" cy="655320"/>
            <a:chOff x="367982" y="5913120"/>
            <a:chExt cx="4031298" cy="655320"/>
          </a:xfrm>
          <a:solidFill>
            <a:srgbClr val="FFCCFF"/>
          </a:solidFill>
        </p:grpSpPr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C97E78D7-7A8D-4D7A-96D3-A47DFDCC0E69}"/>
                </a:ext>
              </a:extLst>
            </p:cNvPr>
            <p:cNvGrpSpPr/>
            <p:nvPr/>
          </p:nvGrpSpPr>
          <p:grpSpPr>
            <a:xfrm>
              <a:off x="367982" y="5913120"/>
              <a:ext cx="1318578" cy="655320"/>
              <a:chOff x="367982" y="5913120"/>
              <a:chExt cx="1318578" cy="655320"/>
            </a:xfrm>
            <a:grpFill/>
          </p:grpSpPr>
          <p:sp>
            <p:nvSpPr>
              <p:cNvPr id="4" name="Rectangle 3">
                <a:extLst>
                  <a:ext uri="{FF2B5EF4-FFF2-40B4-BE49-F238E27FC236}">
                    <a16:creationId xmlns="" xmlns:a16="http://schemas.microsoft.com/office/drawing/2014/main" id="{B722A467-53E4-4A70-B41F-48F045E54492}"/>
                  </a:ext>
                </a:extLst>
              </p:cNvPr>
              <p:cNvSpPr/>
              <p:nvPr/>
            </p:nvSpPr>
            <p:spPr>
              <a:xfrm>
                <a:off x="367982" y="5913120"/>
                <a:ext cx="627698" cy="65532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dirty="0">
                    <a:solidFill>
                      <a:schemeClr val="bg2">
                        <a:lumMod val="10000"/>
                      </a:schemeClr>
                    </a:solidFill>
                    <a:latin typeface="#9Slide04 Rokkitt Bold" panose="00000800000000000000" pitchFamily="2" charset="0"/>
                  </a:rPr>
                  <a:t>O</a:t>
                </a:r>
                <a:endParaRPr lang="vi-VN" sz="540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="" xmlns:a16="http://schemas.microsoft.com/office/drawing/2014/main" id="{3558E3CD-D8A4-4EE8-AA63-C10BCA4A471D}"/>
                  </a:ext>
                </a:extLst>
              </p:cNvPr>
              <p:cNvSpPr/>
              <p:nvPr/>
            </p:nvSpPr>
            <p:spPr>
              <a:xfrm>
                <a:off x="1058862" y="5913120"/>
                <a:ext cx="627698" cy="65532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dirty="0">
                    <a:solidFill>
                      <a:schemeClr val="bg2">
                        <a:lumMod val="10000"/>
                      </a:schemeClr>
                    </a:solidFill>
                    <a:latin typeface="#9Slide04 Rokkitt Bold" panose="00000800000000000000" pitchFamily="2" charset="0"/>
                  </a:rPr>
                  <a:t>x</a:t>
                </a:r>
                <a:endParaRPr lang="vi-VN" sz="540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DA0FC94B-5A9E-4735-8D74-2DBB41ADBA27}"/>
                </a:ext>
              </a:extLst>
            </p:cNvPr>
            <p:cNvGrpSpPr/>
            <p:nvPr/>
          </p:nvGrpSpPr>
          <p:grpSpPr>
            <a:xfrm>
              <a:off x="1749742" y="5913120"/>
              <a:ext cx="1308418" cy="655320"/>
              <a:chOff x="367982" y="5913120"/>
              <a:chExt cx="1308418" cy="655320"/>
            </a:xfrm>
            <a:grpFill/>
          </p:grpSpPr>
          <p:sp>
            <p:nvSpPr>
              <p:cNvPr id="13" name="Rectangle 12">
                <a:extLst>
                  <a:ext uri="{FF2B5EF4-FFF2-40B4-BE49-F238E27FC236}">
                    <a16:creationId xmlns="" xmlns:a16="http://schemas.microsoft.com/office/drawing/2014/main" id="{24A2E7A0-EFB8-4BAA-8B6E-C2AF9415F12C}"/>
                  </a:ext>
                </a:extLst>
              </p:cNvPr>
              <p:cNvSpPr/>
              <p:nvPr/>
            </p:nvSpPr>
            <p:spPr>
              <a:xfrm>
                <a:off x="367982" y="5913120"/>
                <a:ext cx="627698" cy="65532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dirty="0">
                    <a:solidFill>
                      <a:schemeClr val="bg2">
                        <a:lumMod val="10000"/>
                      </a:schemeClr>
                    </a:solidFill>
                    <a:latin typeface="#9Slide04 Rokkitt Bold" panose="00000800000000000000" pitchFamily="2" charset="0"/>
                  </a:rPr>
                  <a:t>y</a:t>
                </a:r>
                <a:endParaRPr lang="vi-VN" sz="540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="" xmlns:a16="http://schemas.microsoft.com/office/drawing/2014/main" id="{1A70B26F-F017-48C8-8AFE-977178EA7186}"/>
                  </a:ext>
                </a:extLst>
              </p:cNvPr>
              <p:cNvSpPr/>
              <p:nvPr/>
            </p:nvSpPr>
            <p:spPr>
              <a:xfrm>
                <a:off x="1048702" y="5913120"/>
                <a:ext cx="627698" cy="65532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dirty="0">
                    <a:solidFill>
                      <a:schemeClr val="bg2">
                        <a:lumMod val="10000"/>
                      </a:schemeClr>
                    </a:solidFill>
                    <a:latin typeface="#9Slide04 Rokkitt Bold" panose="00000800000000000000" pitchFamily="2" charset="0"/>
                  </a:rPr>
                  <a:t>g</a:t>
                </a:r>
                <a:endParaRPr lang="vi-VN" sz="540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endParaRP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73B88AB7-1F58-4E6F-B21E-0CCB5DE05962}"/>
                </a:ext>
              </a:extLst>
            </p:cNvPr>
            <p:cNvSpPr/>
            <p:nvPr/>
          </p:nvSpPr>
          <p:spPr>
            <a:xfrm>
              <a:off x="3111182" y="5913120"/>
              <a:ext cx="60737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rPr>
                <a:t>e</a:t>
              </a:r>
              <a:endParaRPr lang="vi-VN" sz="540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553F25C4-76F2-4AAD-A443-466D5A78BFC8}"/>
                </a:ext>
              </a:extLst>
            </p:cNvPr>
            <p:cNvSpPr/>
            <p:nvPr/>
          </p:nvSpPr>
          <p:spPr>
            <a:xfrm>
              <a:off x="377158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rPr>
                <a:t>n</a:t>
              </a:r>
              <a:endParaRPr lang="vi-VN" sz="540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B4DA5D04-98FD-403D-9349-B571F3EF6DE7}"/>
              </a:ext>
            </a:extLst>
          </p:cNvPr>
          <p:cNvGrpSpPr/>
          <p:nvPr/>
        </p:nvGrpSpPr>
        <p:grpSpPr>
          <a:xfrm>
            <a:off x="4698363" y="5913120"/>
            <a:ext cx="1308418" cy="655320"/>
            <a:chOff x="367982" y="5913120"/>
            <a:chExt cx="1308418" cy="655320"/>
          </a:xfrm>
          <a:solidFill>
            <a:srgbClr val="FFCCFF"/>
          </a:solidFill>
        </p:grpSpPr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8E2358E6-266D-485F-B1C6-EA3F907924B5}"/>
                </a:ext>
              </a:extLst>
            </p:cNvPr>
            <p:cNvSpPr/>
            <p:nvPr/>
          </p:nvSpPr>
          <p:spPr>
            <a:xfrm>
              <a:off x="36798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rPr>
                <a:t>v</a:t>
              </a:r>
              <a:endParaRPr lang="vi-VN" sz="540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CD995CDB-18BA-4CD0-979E-54F192E8A1C2}"/>
                </a:ext>
              </a:extLst>
            </p:cNvPr>
            <p:cNvSpPr/>
            <p:nvPr/>
          </p:nvSpPr>
          <p:spPr>
            <a:xfrm>
              <a:off x="104870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rPr>
                <a:t>à</a:t>
              </a:r>
              <a:endParaRPr lang="vi-VN" sz="540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E52A84E9-33DC-49D3-AF91-2F48C6281835}"/>
              </a:ext>
            </a:extLst>
          </p:cNvPr>
          <p:cNvGrpSpPr/>
          <p:nvPr/>
        </p:nvGrpSpPr>
        <p:grpSpPr>
          <a:xfrm>
            <a:off x="6342062" y="5913120"/>
            <a:ext cx="1318578" cy="655320"/>
            <a:chOff x="367982" y="5913120"/>
            <a:chExt cx="1318578" cy="655320"/>
          </a:xfrm>
          <a:solidFill>
            <a:srgbClr val="FFCCFF"/>
          </a:solidFill>
        </p:grpSpPr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65E91389-2661-419D-BC22-B142E397A9C1}"/>
                </a:ext>
              </a:extLst>
            </p:cNvPr>
            <p:cNvSpPr/>
            <p:nvPr/>
          </p:nvSpPr>
          <p:spPr>
            <a:xfrm>
              <a:off x="36798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rPr>
                <a:t>k</a:t>
              </a:r>
              <a:endParaRPr lang="vi-VN" sz="540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="" xmlns:a16="http://schemas.microsoft.com/office/drawing/2014/main" id="{71B0B3C7-1BAA-473C-BEC8-CAE3DC12ED73}"/>
                </a:ext>
              </a:extLst>
            </p:cNvPr>
            <p:cNvSpPr/>
            <p:nvPr/>
          </p:nvSpPr>
          <p:spPr>
            <a:xfrm>
              <a:off x="105886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rPr>
                <a:t>h</a:t>
              </a:r>
              <a:endParaRPr lang="vi-VN" sz="540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F3BE0775-AE1F-4C61-BF3A-6E94FEBDAD96}"/>
              </a:ext>
            </a:extLst>
          </p:cNvPr>
          <p:cNvGrpSpPr/>
          <p:nvPr/>
        </p:nvGrpSpPr>
        <p:grpSpPr>
          <a:xfrm>
            <a:off x="7723822" y="5913120"/>
            <a:ext cx="1318578" cy="655320"/>
            <a:chOff x="367982" y="5913120"/>
            <a:chExt cx="1318578" cy="655320"/>
          </a:xfrm>
          <a:solidFill>
            <a:srgbClr val="FFCCFF"/>
          </a:solidFill>
        </p:grpSpPr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F9F7A8BD-5A0D-46A5-B199-A95E69BA5AB0}"/>
                </a:ext>
              </a:extLst>
            </p:cNvPr>
            <p:cNvSpPr/>
            <p:nvPr/>
          </p:nvSpPr>
          <p:spPr>
            <a:xfrm>
              <a:off x="36798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rPr>
                <a:t>ô</a:t>
              </a:r>
              <a:endParaRPr lang="vi-VN" sz="540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D453636B-10B8-4E1F-9153-7061A8D4EDC7}"/>
                </a:ext>
              </a:extLst>
            </p:cNvPr>
            <p:cNvSpPr/>
            <p:nvPr/>
          </p:nvSpPr>
          <p:spPr>
            <a:xfrm>
              <a:off x="105886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rPr>
                <a:t>n</a:t>
              </a:r>
              <a:endParaRPr lang="vi-VN" sz="540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3F3CFB47-B0EB-4C1B-91DC-680DED211F3C}"/>
              </a:ext>
            </a:extLst>
          </p:cNvPr>
          <p:cNvSpPr/>
          <p:nvPr/>
        </p:nvSpPr>
        <p:spPr>
          <a:xfrm>
            <a:off x="9105582" y="5913120"/>
            <a:ext cx="627698" cy="65532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rPr>
              <a:t>g</a:t>
            </a:r>
            <a:endParaRPr lang="vi-VN" sz="5400" dirty="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7D865FBD-D93D-4555-B386-FDC7AB6ADC62}"/>
              </a:ext>
            </a:extLst>
          </p:cNvPr>
          <p:cNvSpPr/>
          <p:nvPr/>
        </p:nvSpPr>
        <p:spPr>
          <a:xfrm>
            <a:off x="9918382" y="5913120"/>
            <a:ext cx="627698" cy="65532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rPr>
              <a:t>k</a:t>
            </a:r>
            <a:endParaRPr lang="vi-VN" sz="5400" dirty="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6487F191-74ED-4C01-A062-F15E1C94CE3C}"/>
              </a:ext>
            </a:extLst>
          </p:cNvPr>
          <p:cNvGrpSpPr/>
          <p:nvPr/>
        </p:nvGrpSpPr>
        <p:grpSpPr>
          <a:xfrm>
            <a:off x="10588942" y="5913120"/>
            <a:ext cx="1298258" cy="655320"/>
            <a:chOff x="367982" y="5913120"/>
            <a:chExt cx="1298258" cy="655320"/>
          </a:xfrm>
          <a:solidFill>
            <a:srgbClr val="FFCCFF"/>
          </a:solidFill>
        </p:grpSpPr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E6D6C1D9-0749-4CA0-9174-3FE2A4F1F58D}"/>
                </a:ext>
              </a:extLst>
            </p:cNvPr>
            <p:cNvSpPr/>
            <p:nvPr/>
          </p:nvSpPr>
          <p:spPr>
            <a:xfrm>
              <a:off x="36798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rPr>
                <a:t>h</a:t>
              </a:r>
              <a:endParaRPr lang="vi-VN" sz="540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="" xmlns:a16="http://schemas.microsoft.com/office/drawing/2014/main" id="{FC8D36B4-FD2C-4F58-962C-149DDAF94229}"/>
                </a:ext>
              </a:extLst>
            </p:cNvPr>
            <p:cNvSpPr/>
            <p:nvPr/>
          </p:nvSpPr>
          <p:spPr>
            <a:xfrm>
              <a:off x="103854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rPr>
                <a:t>í</a:t>
              </a:r>
              <a:endParaRPr lang="vi-VN" sz="540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525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8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458B1B4-67CE-4244-82D4-1A469A273649}"/>
              </a:ext>
            </a:extLst>
          </p:cNvPr>
          <p:cNvSpPr txBox="1"/>
          <p:nvPr/>
        </p:nvSpPr>
        <p:spPr>
          <a:xfrm>
            <a:off x="650179" y="92402"/>
            <a:ext cx="10881360" cy="1569660"/>
          </a:xfrm>
          <a:prstGeom prst="rect">
            <a:avLst/>
          </a:prstGeom>
          <a:solidFill>
            <a:srgbClr val="FFCCFF"/>
          </a:solidFill>
          <a:ln w="762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#9Slide04 Rokkitt Bold" panose="00000800000000000000" pitchFamily="2" charset="0"/>
              </a:rPr>
              <a:t>Chủ</a:t>
            </a:r>
            <a:r>
              <a:rPr lang="en-US" sz="4800" b="1" dirty="0">
                <a:latin typeface="#9Slide04 Rokkitt Bold" panose="00000800000000000000" pitchFamily="2" charset="0"/>
              </a:rPr>
              <a:t> </a:t>
            </a:r>
            <a:r>
              <a:rPr lang="en-US" sz="4800" b="1" dirty="0" err="1">
                <a:latin typeface="#9Slide04 Rokkitt Bold" panose="00000800000000000000" pitchFamily="2" charset="0"/>
              </a:rPr>
              <a:t>đề</a:t>
            </a:r>
            <a:r>
              <a:rPr lang="en-US" sz="4800" b="1" dirty="0">
                <a:latin typeface="#9Slide04 Rokkitt Bold" panose="00000800000000000000" pitchFamily="2" charset="0"/>
              </a:rPr>
              <a:t> 3: Oxygen </a:t>
            </a:r>
            <a:r>
              <a:rPr lang="en-US" sz="4800" b="1" dirty="0" err="1">
                <a:latin typeface="#9Slide04 Rokkitt Bold" panose="00000800000000000000" pitchFamily="2" charset="0"/>
              </a:rPr>
              <a:t>và</a:t>
            </a:r>
            <a:r>
              <a:rPr lang="en-US" sz="4800" b="1" dirty="0">
                <a:latin typeface="#9Slide04 Rokkitt Bold" panose="00000800000000000000" pitchFamily="2" charset="0"/>
              </a:rPr>
              <a:t> </a:t>
            </a:r>
            <a:r>
              <a:rPr lang="en-US" sz="4800" b="1" dirty="0" err="1">
                <a:latin typeface="#9Slide04 Rokkitt Bold" panose="00000800000000000000" pitchFamily="2" charset="0"/>
              </a:rPr>
              <a:t>không</a:t>
            </a:r>
            <a:r>
              <a:rPr lang="en-US" sz="4800" b="1" dirty="0">
                <a:latin typeface="#9Slide04 Rokkitt Bold" panose="00000800000000000000" pitchFamily="2" charset="0"/>
              </a:rPr>
              <a:t> </a:t>
            </a:r>
            <a:r>
              <a:rPr lang="en-US" sz="4800" b="1" dirty="0" err="1" smtClean="0">
                <a:latin typeface="#9Slide04 Rokkitt Bold" panose="00000800000000000000" pitchFamily="2" charset="0"/>
              </a:rPr>
              <a:t>khí</a:t>
            </a:r>
            <a:endParaRPr lang="en-US" sz="4800" b="1" dirty="0" smtClean="0">
              <a:latin typeface="#9Slide04 Rokkitt Bold" panose="00000800000000000000" pitchFamily="2" charset="0"/>
            </a:endParaRPr>
          </a:p>
          <a:p>
            <a:pPr algn="ctr"/>
            <a:r>
              <a:rPr lang="en-US" sz="4800" b="1" dirty="0" err="1" smtClean="0">
                <a:latin typeface="#9Slide04 Rokkitt Bold" panose="00000800000000000000" pitchFamily="2" charset="0"/>
              </a:rPr>
              <a:t>Bài</a:t>
            </a:r>
            <a:r>
              <a:rPr lang="en-US" sz="4800" b="1" dirty="0" smtClean="0">
                <a:latin typeface="#9Slide04 Rokkitt Bold" panose="00000800000000000000" pitchFamily="2" charset="0"/>
              </a:rPr>
              <a:t> 9: OXYGEN</a:t>
            </a:r>
            <a:endParaRPr lang="vi-VN" sz="4800" b="1" dirty="0">
              <a:latin typeface="#9Slide04 Rokkitt Bold" panose="000008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45BA623-7C94-42C8-8EA9-FEC8F761C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407"/>
          <a:stretch/>
        </p:blipFill>
        <p:spPr>
          <a:xfrm>
            <a:off x="434400" y="1771048"/>
            <a:ext cx="7366725" cy="4969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08070F5-F76B-416B-BD91-E94E96446F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33" r="15592" b="6121"/>
          <a:stretch/>
        </p:blipFill>
        <p:spPr>
          <a:xfrm>
            <a:off x="8099999" y="3965608"/>
            <a:ext cx="3657600" cy="27834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2AC2F6E-035B-4D3F-BCF8-2B2776F8E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4496" y="1716715"/>
            <a:ext cx="3657600" cy="224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13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1782DB5-C10E-47E9-8915-3752A6AF9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253" y="873779"/>
            <a:ext cx="5314599" cy="6115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32D85E5-092F-4252-9DF1-CF3745B5C534}"/>
              </a:ext>
            </a:extLst>
          </p:cNvPr>
          <p:cNvSpPr txBox="1"/>
          <p:nvPr/>
        </p:nvSpPr>
        <p:spPr>
          <a:xfrm>
            <a:off x="54430" y="54422"/>
            <a:ext cx="12070080" cy="830997"/>
          </a:xfrm>
          <a:prstGeom prst="rect">
            <a:avLst/>
          </a:prstGeom>
          <a:solidFill>
            <a:srgbClr val="FFCCFF"/>
          </a:solidFill>
          <a:ln w="38100"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#9Slide04 Rokkitt Bold" panose="00000800000000000000" pitchFamily="2" charset="0"/>
              </a:rPr>
              <a:t>Bài</a:t>
            </a:r>
            <a:r>
              <a:rPr lang="en-US" sz="4800" dirty="0">
                <a:latin typeface="#9Slide04 Rokkitt Bold" panose="00000800000000000000" pitchFamily="2" charset="0"/>
              </a:rPr>
              <a:t> 9</a:t>
            </a:r>
            <a:r>
              <a:rPr lang="en-US" sz="4800" dirty="0" smtClean="0">
                <a:latin typeface="#9Slide04 Rokkitt Bold" panose="00000800000000000000" pitchFamily="2" charset="0"/>
              </a:rPr>
              <a:t>: </a:t>
            </a:r>
            <a:r>
              <a:rPr lang="en-US" sz="4800" dirty="0">
                <a:latin typeface="#9Slide04 Rokkitt Bold" panose="00000800000000000000" pitchFamily="2" charset="0"/>
              </a:rPr>
              <a:t>Oxygen</a:t>
            </a:r>
            <a:endParaRPr lang="vi-VN" sz="4800" dirty="0">
              <a:latin typeface="#9Slide04 Rokkitt Bold" panose="000008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0D4C30B-BEAF-4F0F-9553-8C2AC04E288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67" y="1580361"/>
            <a:ext cx="640080" cy="64008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394F9F3-6395-4AA7-8AF7-54BB9775F80A}"/>
              </a:ext>
            </a:extLst>
          </p:cNvPr>
          <p:cNvSpPr txBox="1"/>
          <p:nvPr/>
        </p:nvSpPr>
        <p:spPr>
          <a:xfrm>
            <a:off x="1280160" y="1505558"/>
            <a:ext cx="10334569" cy="8356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3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Thảo</a:t>
            </a:r>
            <a:r>
              <a:rPr lang="en-US" sz="23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luận</a:t>
            </a:r>
            <a:r>
              <a:rPr lang="en-US" sz="23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với</a:t>
            </a:r>
            <a:r>
              <a:rPr lang="en-US" sz="23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bạn</a:t>
            </a:r>
            <a:r>
              <a:rPr lang="en-US" sz="23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ngồi</a:t>
            </a:r>
            <a:r>
              <a:rPr lang="en-US" sz="23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cạnh</a:t>
            </a:r>
            <a:r>
              <a:rPr lang="en-US" sz="23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để</a:t>
            </a:r>
            <a:r>
              <a:rPr lang="en-US" sz="23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hoàn</a:t>
            </a:r>
            <a:r>
              <a:rPr lang="en-US" sz="23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thành</a:t>
            </a:r>
            <a:r>
              <a:rPr lang="en-US" sz="23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nội</a:t>
            </a:r>
            <a:r>
              <a:rPr lang="en-US" sz="23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dung 1 </a:t>
            </a:r>
            <a:r>
              <a:rPr lang="en-US" sz="23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trong</a:t>
            </a:r>
            <a:r>
              <a:rPr lang="en-US" sz="23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phiếu</a:t>
            </a:r>
            <a:r>
              <a:rPr lang="en-US" sz="23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học</a:t>
            </a:r>
            <a:r>
              <a:rPr lang="en-US" sz="23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tập</a:t>
            </a:r>
            <a:endParaRPr lang="vi-VN" sz="2300" dirty="0">
              <a:effectLst/>
              <a:latin typeface="#9Slide03 Cabin Condensed Bold" panose="00000806000000000000" pitchFamily="2" charset="0"/>
              <a:ea typeface="Calibri" panose="020F0502020204030204" pitchFamily="34" charset="0"/>
            </a:endParaRPr>
          </a:p>
        </p:txBody>
      </p:sp>
      <p:pic>
        <p:nvPicPr>
          <p:cNvPr id="12" name="3 min">
            <a:hlinkClick r:id="" action="ppaction://media"/>
            <a:extLst>
              <a:ext uri="{FF2B5EF4-FFF2-40B4-BE49-F238E27FC236}">
                <a16:creationId xmlns="" xmlns:a16="http://schemas.microsoft.com/office/drawing/2014/main" id="{5AED1498-F8F5-420C-A349-CAA30862B3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79382" y="54422"/>
            <a:ext cx="2113280" cy="1188720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="" xmlns:a16="http://schemas.microsoft.com/office/drawing/2014/main" id="{5DE77A20-3BC9-4A89-8093-32BA38C632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5604297"/>
              </p:ext>
            </p:extLst>
          </p:nvPr>
        </p:nvGraphicFramePr>
        <p:xfrm>
          <a:off x="390799" y="1621163"/>
          <a:ext cx="11397342" cy="51558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22370">
                  <a:extLst>
                    <a:ext uri="{9D8B030D-6E8A-4147-A177-3AD203B41FA5}">
                      <a16:colId xmlns="" xmlns:a16="http://schemas.microsoft.com/office/drawing/2014/main" val="346737045"/>
                    </a:ext>
                  </a:extLst>
                </a:gridCol>
                <a:gridCol w="6574972">
                  <a:extLst>
                    <a:ext uri="{9D8B030D-6E8A-4147-A177-3AD203B41FA5}">
                      <a16:colId xmlns="" xmlns:a16="http://schemas.microsoft.com/office/drawing/2014/main" val="457478988"/>
                    </a:ext>
                  </a:extLst>
                </a:gridCol>
              </a:tblGrid>
              <a:tr h="7667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Câu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hỏi</a:t>
                      </a:r>
                      <a:endParaRPr lang="vi-VN" sz="2400" dirty="0">
                        <a:solidFill>
                          <a:schemeClr val="tx1"/>
                        </a:solidFill>
                        <a:effectLst/>
                        <a:latin typeface="#9Slide03 Cabin Condensed Bold" panose="00000806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9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Câu trả lời</a:t>
                      </a:r>
                      <a:endParaRPr lang="vi-VN" sz="2400">
                        <a:solidFill>
                          <a:schemeClr val="tx1"/>
                        </a:solidFill>
                        <a:effectLst/>
                        <a:latin typeface="#9Slide03 Cabin Condensed Bold" panose="00000806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66053978"/>
                  </a:ext>
                </a:extLst>
              </a:tr>
              <a:tr h="76671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1. Khí oxygen tồn tại ở đâu?</a:t>
                      </a:r>
                      <a:endParaRPr lang="vi-VN" sz="2400">
                        <a:solidFill>
                          <a:schemeClr val="tx1"/>
                        </a:solidFill>
                        <a:effectLst/>
                        <a:latin typeface="#9Slide03 Cabin Condensed Bold" panose="00000806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9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 </a:t>
                      </a:r>
                      <a:endParaRPr lang="vi-VN" sz="2400">
                        <a:solidFill>
                          <a:schemeClr val="tx1"/>
                        </a:solidFill>
                        <a:effectLst/>
                        <a:latin typeface="#9Slide03 Cabin Condensed Bold" panose="00000806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51654672"/>
                  </a:ext>
                </a:extLst>
              </a:tr>
              <a:tr h="76671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2. Cho biết màu, mùi, vị của khí oxygen.</a:t>
                      </a:r>
                      <a:endParaRPr lang="vi-VN" sz="2400">
                        <a:solidFill>
                          <a:schemeClr val="tx1"/>
                        </a:solidFill>
                        <a:effectLst/>
                        <a:latin typeface="#9Slide03 Cabin Condensed Bold" panose="00000806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9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 </a:t>
                      </a:r>
                      <a:endParaRPr lang="vi-VN" sz="2400" dirty="0">
                        <a:solidFill>
                          <a:schemeClr val="tx1"/>
                        </a:solidFill>
                        <a:effectLst/>
                        <a:latin typeface="#9Slide03 Cabin Condensed Bold" panose="00000806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00964205"/>
                  </a:ext>
                </a:extLst>
              </a:tr>
              <a:tr h="144173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3.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Dự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đoán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khả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năng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tan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nước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khí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oxygen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lấy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ví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dụ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minh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chứng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cho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dự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đoán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đó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.</a:t>
                      </a:r>
                      <a:endParaRPr lang="vi-VN" sz="2400" dirty="0">
                        <a:solidFill>
                          <a:schemeClr val="tx1"/>
                        </a:solidFill>
                        <a:effectLst/>
                        <a:latin typeface="#9Slide03 Cabin Condensed Bold" panose="00000806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9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342265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 </a:t>
                      </a:r>
                      <a:endParaRPr lang="vi-VN" sz="2400" dirty="0">
                        <a:solidFill>
                          <a:schemeClr val="tx1"/>
                        </a:solidFill>
                        <a:effectLst/>
                        <a:latin typeface="#9Slide03 Cabin Condensed Bold" panose="00000806000000000000" pitchFamily="2" charset="0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 </a:t>
                      </a:r>
                      <a:endParaRPr lang="vi-VN" sz="2400" dirty="0">
                        <a:solidFill>
                          <a:schemeClr val="tx1"/>
                        </a:solidFill>
                        <a:effectLst/>
                        <a:latin typeface="#9Slide03 Cabin Condensed Bold" panose="00000806000000000000" pitchFamily="2" charset="0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Cabin Condensed Bold" panose="00000806000000000000" pitchFamily="2" charset="0"/>
                        </a:rPr>
                        <a:t> </a:t>
                      </a:r>
                      <a:endParaRPr lang="vi-VN" sz="2400" dirty="0">
                        <a:solidFill>
                          <a:schemeClr val="tx1"/>
                        </a:solidFill>
                        <a:effectLst/>
                        <a:latin typeface="#9Slide03 Cabin Condensed Bold" panose="00000806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41489536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6711627-188E-4E37-BAF1-7750F10B461B}"/>
              </a:ext>
            </a:extLst>
          </p:cNvPr>
          <p:cNvSpPr txBox="1"/>
          <p:nvPr/>
        </p:nvSpPr>
        <p:spPr>
          <a:xfrm>
            <a:off x="5226442" y="2423188"/>
            <a:ext cx="6554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#9Slide03 Cabin Condensed Bold" panose="00000806000000000000" pitchFamily="2" charset="0"/>
              </a:rPr>
              <a:t>Khí</a:t>
            </a:r>
            <a:r>
              <a:rPr lang="en-US" sz="2400" dirty="0">
                <a:latin typeface="#9Slide03 Cabin Condensed Bold" panose="00000806000000000000" pitchFamily="2" charset="0"/>
              </a:rPr>
              <a:t> oxygen </a:t>
            </a:r>
            <a:r>
              <a:rPr lang="en-US" sz="2400" dirty="0" err="1">
                <a:latin typeface="#9Slide03 Cabin Condensed Bold" panose="00000806000000000000" pitchFamily="2" charset="0"/>
              </a:rPr>
              <a:t>có</a:t>
            </a:r>
            <a:r>
              <a:rPr lang="en-US" sz="2400" dirty="0">
                <a:latin typeface="#9Slide03 Cabin Condensed Bold" panose="00000806000000000000" pitchFamily="2" charset="0"/>
              </a:rPr>
              <a:t> </a:t>
            </a:r>
            <a:r>
              <a:rPr lang="en-US" sz="2400" dirty="0" err="1">
                <a:latin typeface="#9Slide03 Cabin Condensed Bold" panose="00000806000000000000" pitchFamily="2" charset="0"/>
              </a:rPr>
              <a:t>trong</a:t>
            </a:r>
            <a:r>
              <a:rPr lang="en-US" sz="2400" dirty="0">
                <a:latin typeface="#9Slide03 Cabin Condensed Bold" panose="00000806000000000000" pitchFamily="2" charset="0"/>
              </a:rPr>
              <a:t> </a:t>
            </a:r>
            <a:r>
              <a:rPr lang="en-US" sz="2400" dirty="0" err="1">
                <a:latin typeface="#9Slide03 Cabin Condensed Bold" panose="00000806000000000000" pitchFamily="2" charset="0"/>
              </a:rPr>
              <a:t>không</a:t>
            </a:r>
            <a:r>
              <a:rPr lang="en-US" sz="2400" dirty="0">
                <a:latin typeface="#9Slide03 Cabin Condensed Bold" panose="00000806000000000000" pitchFamily="2" charset="0"/>
              </a:rPr>
              <a:t> </a:t>
            </a:r>
            <a:r>
              <a:rPr lang="en-US" sz="2400" dirty="0" err="1">
                <a:latin typeface="#9Slide03 Cabin Condensed Bold" panose="00000806000000000000" pitchFamily="2" charset="0"/>
              </a:rPr>
              <a:t>khí</a:t>
            </a:r>
            <a:r>
              <a:rPr lang="en-US" sz="2400" dirty="0">
                <a:latin typeface="#9Slide03 Cabin Condensed Bold" panose="00000806000000000000" pitchFamily="2" charset="0"/>
              </a:rPr>
              <a:t>, </a:t>
            </a:r>
            <a:r>
              <a:rPr lang="en-US" sz="2400" dirty="0" err="1">
                <a:latin typeface="#9Slide03 Cabin Condensed Bold" panose="00000806000000000000" pitchFamily="2" charset="0"/>
              </a:rPr>
              <a:t>trong</a:t>
            </a:r>
            <a:r>
              <a:rPr lang="en-US" sz="2400" dirty="0">
                <a:latin typeface="#9Slide03 Cabin Condensed Bold" panose="00000806000000000000" pitchFamily="2" charset="0"/>
              </a:rPr>
              <a:t> </a:t>
            </a:r>
            <a:r>
              <a:rPr lang="en-US" sz="2400" dirty="0" err="1">
                <a:latin typeface="#9Slide03 Cabin Condensed Bold" panose="00000806000000000000" pitchFamily="2" charset="0"/>
              </a:rPr>
              <a:t>nước</a:t>
            </a:r>
            <a:r>
              <a:rPr lang="en-US" sz="2400" dirty="0">
                <a:latin typeface="#9Slide03 Cabin Condensed Bold" panose="00000806000000000000" pitchFamily="2" charset="0"/>
              </a:rPr>
              <a:t>, </a:t>
            </a:r>
            <a:r>
              <a:rPr lang="en-US" sz="2400" dirty="0" err="1">
                <a:latin typeface="#9Slide03 Cabin Condensed Bold" panose="00000806000000000000" pitchFamily="2" charset="0"/>
              </a:rPr>
              <a:t>trong</a:t>
            </a:r>
            <a:r>
              <a:rPr lang="en-US" sz="2400" dirty="0">
                <a:latin typeface="#9Slide03 Cabin Condensed Bold" panose="00000806000000000000" pitchFamily="2" charset="0"/>
              </a:rPr>
              <a:t> </a:t>
            </a:r>
            <a:r>
              <a:rPr lang="en-US" sz="2400" dirty="0" err="1">
                <a:latin typeface="#9Slide03 Cabin Condensed Bold" panose="00000806000000000000" pitchFamily="2" charset="0"/>
              </a:rPr>
              <a:t>đất</a:t>
            </a:r>
            <a:r>
              <a:rPr lang="en-US" sz="2400" dirty="0">
                <a:latin typeface="#9Slide03 Cabin Condensed Bold" panose="00000806000000000000" pitchFamily="2" charset="0"/>
              </a:rPr>
              <a:t> ,...</a:t>
            </a:r>
            <a:endParaRPr lang="vi-VN" sz="2400" dirty="0">
              <a:latin typeface="#9Slide03 Cabin Condensed Bold" panose="00000806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BCE9EF3-A378-44A4-8358-539E24A3F40E}"/>
              </a:ext>
            </a:extLst>
          </p:cNvPr>
          <p:cNvSpPr txBox="1"/>
          <p:nvPr/>
        </p:nvSpPr>
        <p:spPr>
          <a:xfrm>
            <a:off x="5345696" y="3638786"/>
            <a:ext cx="62690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Oxygen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chất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khí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không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màu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không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mùi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không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vị</a:t>
            </a:r>
            <a:endParaRPr lang="vi-VN" sz="2400" dirty="0">
              <a:latin typeface="#9Slide03 Cabin Condensed Bold" panose="00000806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648046E-8B7A-4884-9E2F-ACE6A9F2DFCD}"/>
              </a:ext>
            </a:extLst>
          </p:cNvPr>
          <p:cNvSpPr txBox="1"/>
          <p:nvPr/>
        </p:nvSpPr>
        <p:spPr>
          <a:xfrm>
            <a:off x="5226442" y="4376163"/>
            <a:ext cx="63882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342265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latin typeface="#9Slide03 Cabin Condensed Bold" panose="00000806000000000000" pitchFamily="2" charset="0"/>
                <a:ea typeface="Calibri" panose="020F0502020204030204" pitchFamily="34" charset="0"/>
              </a:rPr>
              <a:t>- T</a:t>
            </a:r>
            <a:r>
              <a:rPr lang="en-US" sz="2400" dirty="0" smtClean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an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ít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trong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nước</a:t>
            </a:r>
            <a:endParaRPr lang="vi-VN" sz="2400" dirty="0">
              <a:effectLst/>
              <a:latin typeface="#9Slide03 Cabin Condensed Bold" panose="00000806000000000000" pitchFamily="2" charset="0"/>
              <a:ea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CE20436-DD25-4F6B-A644-35AD87D34573}"/>
              </a:ext>
            </a:extLst>
          </p:cNvPr>
          <p:cNvSpPr txBox="1"/>
          <p:nvPr/>
        </p:nvSpPr>
        <p:spPr>
          <a:xfrm>
            <a:off x="5202772" y="4860671"/>
            <a:ext cx="6554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(1 </a:t>
            </a:r>
            <a:r>
              <a:rPr lang="en-US" sz="22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lít</a:t>
            </a:r>
            <a:r>
              <a:rPr lang="en-US" sz="22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nước</a:t>
            </a:r>
            <a:r>
              <a:rPr lang="en-US" sz="22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ở 20⁰C, 1 </a:t>
            </a:r>
            <a:r>
              <a:rPr lang="en-US" sz="22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atm</a:t>
            </a:r>
            <a:r>
              <a:rPr lang="en-US" sz="22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hòa</a:t>
            </a:r>
            <a:r>
              <a:rPr lang="en-US" sz="22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tan </a:t>
            </a:r>
            <a:r>
              <a:rPr lang="en-US" sz="22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được</a:t>
            </a:r>
            <a:r>
              <a:rPr lang="en-US" sz="22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31 ml </a:t>
            </a:r>
            <a:r>
              <a:rPr lang="en-US" sz="22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khí</a:t>
            </a:r>
            <a:r>
              <a:rPr lang="en-US" sz="22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oxygen).</a:t>
            </a:r>
            <a:endParaRPr lang="vi-VN" sz="2200" dirty="0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19ACC583-4D6D-4F41-92A2-33B88FC20836}"/>
              </a:ext>
            </a:extLst>
          </p:cNvPr>
          <p:cNvSpPr txBox="1"/>
          <p:nvPr/>
        </p:nvSpPr>
        <p:spPr>
          <a:xfrm>
            <a:off x="5345696" y="5670592"/>
            <a:ext cx="65523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 </a:t>
            </a:r>
            <a:r>
              <a:rPr lang="en-US" sz="22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B</a:t>
            </a:r>
            <a:r>
              <a:rPr lang="en-US" sz="22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ể</a:t>
            </a:r>
            <a:r>
              <a:rPr lang="en-US" sz="22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cá</a:t>
            </a:r>
            <a:r>
              <a:rPr lang="en-US" sz="22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cảnh</a:t>
            </a:r>
            <a:r>
              <a:rPr lang="en-US" sz="22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hay </a:t>
            </a:r>
            <a:r>
              <a:rPr lang="en-US" sz="22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đầm</a:t>
            </a:r>
            <a:r>
              <a:rPr lang="en-US" sz="22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nuôi</a:t>
            </a:r>
            <a:r>
              <a:rPr lang="en-US" sz="22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tôm</a:t>
            </a:r>
            <a:r>
              <a:rPr lang="en-US" sz="22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thường</a:t>
            </a:r>
            <a:r>
              <a:rPr lang="en-US" sz="22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phải</a:t>
            </a:r>
            <a:r>
              <a:rPr lang="en-US" sz="22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lắp</a:t>
            </a:r>
            <a:r>
              <a:rPr lang="en-US" sz="22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thêm</a:t>
            </a:r>
            <a:r>
              <a:rPr lang="en-US" sz="22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200" dirty="0" err="1" smtClean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hệ</a:t>
            </a:r>
            <a:r>
              <a:rPr lang="en-US" sz="22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200" dirty="0" err="1" smtClean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thống</a:t>
            </a:r>
            <a:r>
              <a:rPr lang="en-US" sz="2200" dirty="0" smtClean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#9Slide03 Cabin Condensed Bold" panose="00000806000000000000" pitchFamily="2" charset="0"/>
              </a:rPr>
              <a:t>quạt</a:t>
            </a:r>
            <a:r>
              <a:rPr lang="en-US" sz="2200" dirty="0">
                <a:latin typeface="#9Slide03 Cabin Condensed Bold" panose="00000806000000000000" pitchFamily="2" charset="0"/>
              </a:rPr>
              <a:t> </a:t>
            </a:r>
            <a:r>
              <a:rPr lang="en-US" sz="2200" dirty="0" err="1">
                <a:latin typeface="#9Slide03 Cabin Condensed Bold" panose="00000806000000000000" pitchFamily="2" charset="0"/>
              </a:rPr>
              <a:t>khí</a:t>
            </a:r>
            <a:r>
              <a:rPr lang="en-US" sz="2200" dirty="0">
                <a:latin typeface="#9Slide03 Cabin Condensed Bold" panose="00000806000000000000" pitchFamily="2" charset="0"/>
              </a:rPr>
              <a:t> </a:t>
            </a:r>
            <a:r>
              <a:rPr lang="en-US" sz="2200" dirty="0" err="1">
                <a:latin typeface="#9Slide03 Cabin Condensed Bold" panose="00000806000000000000" pitchFamily="2" charset="0"/>
              </a:rPr>
              <a:t>để</a:t>
            </a:r>
            <a:r>
              <a:rPr lang="en-US" sz="2200" dirty="0">
                <a:latin typeface="#9Slide03 Cabin Condensed Bold" panose="00000806000000000000" pitchFamily="2" charset="0"/>
              </a:rPr>
              <a:t> </a:t>
            </a:r>
            <a:r>
              <a:rPr lang="en-US" sz="2200" dirty="0" err="1">
                <a:latin typeface="#9Slide03 Cabin Condensed Bold" panose="00000806000000000000" pitchFamily="2" charset="0"/>
              </a:rPr>
              <a:t>tăng</a:t>
            </a:r>
            <a:r>
              <a:rPr lang="en-US" sz="2200" dirty="0">
                <a:latin typeface="#9Slide03 Cabin Condensed Bold" panose="00000806000000000000" pitchFamily="2" charset="0"/>
              </a:rPr>
              <a:t> </a:t>
            </a:r>
            <a:r>
              <a:rPr lang="en-US" sz="2200" dirty="0" err="1">
                <a:latin typeface="#9Slide03 Cabin Condensed Bold" panose="00000806000000000000" pitchFamily="2" charset="0"/>
              </a:rPr>
              <a:t>lượng</a:t>
            </a:r>
            <a:r>
              <a:rPr lang="en-US" sz="2200" dirty="0">
                <a:latin typeface="#9Slide03 Cabin Condensed Bold" panose="00000806000000000000" pitchFamily="2" charset="0"/>
              </a:rPr>
              <a:t> </a:t>
            </a:r>
            <a:r>
              <a:rPr lang="en-US" sz="2200" dirty="0" err="1">
                <a:latin typeface="#9Slide03 Cabin Condensed Bold" panose="00000806000000000000" pitchFamily="2" charset="0"/>
              </a:rPr>
              <a:t>oxi</a:t>
            </a:r>
            <a:r>
              <a:rPr lang="en-US" sz="2200" dirty="0">
                <a:latin typeface="#9Slide03 Cabin Condensed Bold" panose="00000806000000000000" pitchFamily="2" charset="0"/>
              </a:rPr>
              <a:t> </a:t>
            </a:r>
            <a:r>
              <a:rPr lang="en-US" sz="2200" dirty="0" err="1">
                <a:latin typeface="#9Slide03 Cabin Condensed Bold" panose="00000806000000000000" pitchFamily="2" charset="0"/>
              </a:rPr>
              <a:t>có</a:t>
            </a:r>
            <a:r>
              <a:rPr lang="en-US" sz="2200" dirty="0">
                <a:latin typeface="#9Slide03 Cabin Condensed Bold" panose="00000806000000000000" pitchFamily="2" charset="0"/>
              </a:rPr>
              <a:t> </a:t>
            </a:r>
            <a:r>
              <a:rPr lang="en-US" sz="2200" dirty="0" err="1">
                <a:latin typeface="#9Slide03 Cabin Condensed Bold" panose="00000806000000000000" pitchFamily="2" charset="0"/>
              </a:rPr>
              <a:t>trong</a:t>
            </a:r>
            <a:r>
              <a:rPr lang="en-US" sz="2200" dirty="0">
                <a:latin typeface="#9Slide03 Cabin Condensed Bold" panose="00000806000000000000" pitchFamily="2" charset="0"/>
              </a:rPr>
              <a:t> </a:t>
            </a:r>
            <a:r>
              <a:rPr lang="en-US" sz="2200" dirty="0" err="1">
                <a:latin typeface="#9Slide03 Cabin Condensed Bold" panose="00000806000000000000" pitchFamily="2" charset="0"/>
              </a:rPr>
              <a:t>nước</a:t>
            </a:r>
            <a:r>
              <a:rPr lang="en-US" sz="2200" dirty="0">
                <a:latin typeface="#9Slide03 Cabin Condensed Bold" panose="00000806000000000000" pitchFamily="2" charset="0"/>
              </a:rPr>
              <a:t>.</a:t>
            </a:r>
            <a:endParaRPr lang="vi-VN" sz="2200" dirty="0"/>
          </a:p>
        </p:txBody>
      </p:sp>
    </p:spTree>
    <p:extLst>
      <p:ext uri="{BB962C8B-B14F-4D97-AF65-F5344CB8AC3E}">
        <p14:creationId xmlns:p14="http://schemas.microsoft.com/office/powerpoint/2010/main" val="195165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13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3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4F452C6-592C-4285-A0A3-05C3D10C5ECC}"/>
              </a:ext>
            </a:extLst>
          </p:cNvPr>
          <p:cNvSpPr txBox="1"/>
          <p:nvPr/>
        </p:nvSpPr>
        <p:spPr>
          <a:xfrm>
            <a:off x="434930" y="1340594"/>
            <a:ext cx="4518564" cy="496290"/>
          </a:xfrm>
          <a:prstGeom prst="rect">
            <a:avLst/>
          </a:prstGeom>
          <a:solidFill>
            <a:srgbClr val="CC5F7D"/>
          </a:solidFill>
        </p:spPr>
        <p:txBody>
          <a:bodyPr wrap="square">
            <a:spAutoFit/>
          </a:bodyPr>
          <a:lstStyle/>
          <a:p>
            <a:pPr marL="0" marR="0" algn="ctr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5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Oxygen </a:t>
            </a:r>
            <a:r>
              <a:rPr lang="en-US" sz="25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duy</a:t>
            </a:r>
            <a:r>
              <a:rPr lang="en-US" sz="25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tr</a:t>
            </a:r>
            <a:r>
              <a:rPr lang="en-US" sz="25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ì</a:t>
            </a:r>
            <a:r>
              <a:rPr lang="en-US" sz="25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sự</a:t>
            </a:r>
            <a:r>
              <a:rPr lang="en-US" sz="25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sống</a:t>
            </a:r>
            <a:endParaRPr lang="vi-VN" sz="2500" dirty="0">
              <a:effectLst/>
              <a:latin typeface="#9Slide03 Cabin Condensed Bold" panose="00000806000000000000" pitchFamily="2" charset="0"/>
              <a:ea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16638D5-2DF6-419F-8C7F-802854414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85" y="97971"/>
            <a:ext cx="5489502" cy="10058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A1445CD-1A43-47BA-B164-8D897F1EAC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3" b="5152"/>
          <a:stretch/>
        </p:blipFill>
        <p:spPr>
          <a:xfrm>
            <a:off x="9100693" y="243058"/>
            <a:ext cx="2840938" cy="21950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72F5826-BDD7-4EC1-B88A-1C366FDB7C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75698"/>
            <a:ext cx="5287978" cy="27074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0E798CD-F2FD-4452-9D15-51FCA06713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" r="5438" b="24640"/>
          <a:stretch/>
        </p:blipFill>
        <p:spPr>
          <a:xfrm>
            <a:off x="5555268" y="845717"/>
            <a:ext cx="3017521" cy="2195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B934C99-C866-41EB-9A51-0369F045F4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3" r="8280"/>
          <a:stretch/>
        </p:blipFill>
        <p:spPr>
          <a:xfrm>
            <a:off x="239483" y="2438130"/>
            <a:ext cx="4909458" cy="319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7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4F4A559-05E2-47BA-9347-AD00FB7E1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315" y="1134838"/>
            <a:ext cx="8138160" cy="10584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CAF2598-13CA-4354-8CFD-B93CAE525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742" y="97971"/>
            <a:ext cx="5988547" cy="10972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B0C2103-2EEA-4179-A065-51E4208589B4}"/>
              </a:ext>
            </a:extLst>
          </p:cNvPr>
          <p:cNvSpPr/>
          <p:nvPr/>
        </p:nvSpPr>
        <p:spPr>
          <a:xfrm>
            <a:off x="4366395" y="1807029"/>
            <a:ext cx="4538119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2C4DF3C-5C96-4866-B55F-C29183DCCAF4}"/>
              </a:ext>
            </a:extLst>
          </p:cNvPr>
          <p:cNvSpPr txBox="1"/>
          <p:nvPr/>
        </p:nvSpPr>
        <p:spPr>
          <a:xfrm>
            <a:off x="495343" y="2310282"/>
            <a:ext cx="11353758" cy="830997"/>
          </a:xfrm>
          <a:prstGeom prst="rect">
            <a:avLst/>
          </a:prstGeom>
          <a:solidFill>
            <a:srgbClr val="FFE7FF"/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Dựa</a:t>
            </a:r>
            <a:r>
              <a:rPr lang="en-US" sz="24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trên</a:t>
            </a:r>
            <a:r>
              <a:rPr lang="en-US" sz="24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dụng</a:t>
            </a:r>
            <a:r>
              <a:rPr lang="en-US" sz="24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cụ</a:t>
            </a:r>
            <a:r>
              <a:rPr lang="en-US" sz="24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được</a:t>
            </a:r>
            <a:r>
              <a:rPr lang="en-US" sz="24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phát</a:t>
            </a:r>
            <a:r>
              <a:rPr lang="en-US" sz="24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hãy</a:t>
            </a:r>
            <a:r>
              <a:rPr lang="en-US" sz="24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đề</a:t>
            </a:r>
            <a:r>
              <a:rPr lang="en-US" sz="24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xuất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cách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tiến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hành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thí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nghiệm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theo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hình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11.4 –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trang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52 (SGK).</a:t>
            </a:r>
            <a:endParaRPr lang="vi-VN" sz="2400" dirty="0">
              <a:latin typeface="#9Slide03 Cabin Condensed Bold" panose="00000806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FFF8690-AD04-41A4-8AFE-D55365D16659}"/>
              </a:ext>
            </a:extLst>
          </p:cNvPr>
          <p:cNvSpPr txBox="1"/>
          <p:nvPr/>
        </p:nvSpPr>
        <p:spPr>
          <a:xfrm>
            <a:off x="834035" y="3573995"/>
            <a:ext cx="9448799" cy="587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-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Dùng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bật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lửa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đốt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2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que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đóm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phẩy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nhẹ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để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chỉ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còn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lại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tàn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đỏ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. </a:t>
            </a:r>
            <a:endParaRPr lang="vi-VN" sz="2400" dirty="0">
              <a:effectLst/>
              <a:latin typeface="#9Slide03 Cabin Condensed Bold" panose="00000806000000000000" pitchFamily="2" charset="0"/>
              <a:ea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0043D1B-52D8-482C-B041-7E9C8CE281EA}"/>
              </a:ext>
            </a:extLst>
          </p:cNvPr>
          <p:cNvSpPr txBox="1"/>
          <p:nvPr/>
        </p:nvSpPr>
        <p:spPr>
          <a:xfrm>
            <a:off x="1242807" y="4749318"/>
            <a:ext cx="83669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- 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vi-VN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Lấy 2 que đóm còn tàn đỏ, 1 que đóm đưa vào bình khí oxygen, 1 que đóm để nguyên ngoài không khí.</a:t>
            </a:r>
            <a:endParaRPr lang="vi-VN" sz="2400" dirty="0">
              <a:latin typeface="#9Slide03 Cabin Condensed Bold" panose="00000806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A72C601-2CD1-4DED-83B3-284075D1FABD}"/>
              </a:ext>
            </a:extLst>
          </p:cNvPr>
          <p:cNvSpPr txBox="1"/>
          <p:nvPr/>
        </p:nvSpPr>
        <p:spPr>
          <a:xfrm>
            <a:off x="1031898" y="6046947"/>
            <a:ext cx="80663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-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Quan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sát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hiện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tượng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.</a:t>
            </a:r>
            <a:endParaRPr lang="vi-VN" sz="2400" dirty="0">
              <a:latin typeface="#9Slide03 Cabin Condensed Bold" panose="00000806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F39E0A2-765F-46C4-BE43-0425345DA05A}"/>
              </a:ext>
            </a:extLst>
          </p:cNvPr>
          <p:cNvSpPr txBox="1"/>
          <p:nvPr/>
        </p:nvSpPr>
        <p:spPr>
          <a:xfrm>
            <a:off x="495342" y="3028004"/>
            <a:ext cx="3739773" cy="461665"/>
          </a:xfrm>
          <a:prstGeom prst="rect">
            <a:avLst/>
          </a:prstGeom>
          <a:solidFill>
            <a:srgbClr val="FFE7FF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Cách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tiến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hành</a:t>
            </a:r>
            <a:r>
              <a:rPr lang="en-US" sz="24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:</a:t>
            </a:r>
            <a:endParaRPr lang="vi-VN" sz="2400" dirty="0">
              <a:latin typeface="#9Slide03 Cabin Condensed Bold" panose="00000806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71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1" grpId="0"/>
      <p:bldP spid="13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16638D5-2DF6-419F-8C7F-802854414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85" y="97971"/>
            <a:ext cx="5489502" cy="10058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FEA95EC-B20D-4B25-8BB1-D83C71AD08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212" y="332532"/>
            <a:ext cx="3299575" cy="24928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7E2C77E-8902-44E2-B399-1E16835BF6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477"/>
          <a:stretch/>
        </p:blipFill>
        <p:spPr>
          <a:xfrm>
            <a:off x="537195" y="2384582"/>
            <a:ext cx="3429904" cy="25858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7E03028-425E-45F8-9BB4-1B22CC48C7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1841" y="4073739"/>
            <a:ext cx="3694644" cy="25021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91B83573-BED5-4A44-A551-14AD2651BA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874" y="3429000"/>
            <a:ext cx="3623180" cy="24147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FD351D7E-C834-41FB-982D-3780C830CD2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"/>
          <a:stretch/>
        </p:blipFill>
        <p:spPr>
          <a:xfrm>
            <a:off x="4606950" y="1500051"/>
            <a:ext cx="3623180" cy="21774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1755CA8-E00D-4264-B403-FD7F42BCB05C}"/>
              </a:ext>
            </a:extLst>
          </p:cNvPr>
          <p:cNvSpPr txBox="1"/>
          <p:nvPr/>
        </p:nvSpPr>
        <p:spPr>
          <a:xfrm>
            <a:off x="31913" y="1330801"/>
            <a:ext cx="4456496" cy="49629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algn="ctr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5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Oxygen </a:t>
            </a:r>
            <a:r>
              <a:rPr lang="en-US" sz="25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duy</a:t>
            </a:r>
            <a:r>
              <a:rPr lang="en-US" sz="25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tr</a:t>
            </a:r>
            <a:r>
              <a:rPr lang="en-US" sz="25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ì</a:t>
            </a:r>
            <a:r>
              <a:rPr lang="en-US" sz="25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sự</a:t>
            </a:r>
            <a:r>
              <a:rPr lang="en-US" sz="25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cháy</a:t>
            </a:r>
            <a:endParaRPr lang="vi-VN" sz="2500" dirty="0">
              <a:effectLst/>
              <a:latin typeface="#9Slide03 Cabin Condensed Bold" panose="00000806000000000000" pitchFamily="2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37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0A4BEB0-5D96-4FED-A127-8A58F632FBEF}"/>
              </a:ext>
            </a:extLst>
          </p:cNvPr>
          <p:cNvSpPr txBox="1"/>
          <p:nvPr/>
        </p:nvSpPr>
        <p:spPr>
          <a:xfrm>
            <a:off x="2876131" y="382083"/>
            <a:ext cx="6137709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latin typeface="#9Slide03 Swiss Condensed Bold" panose="02000500000000000000" pitchFamily="2" charset="0"/>
              </a:rPr>
              <a:t>Hình ảnh một số đám cháy và biện pháp dập tắt</a:t>
            </a:r>
            <a:endParaRPr lang="vi-VN" sz="2400">
              <a:latin typeface="#9Slide03 Swiss Condensed Bold" panose="020005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49DEDC0-98CF-44E4-B758-3D4093271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61" y="1855483"/>
            <a:ext cx="5778639" cy="37060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CE5E570-6BD9-48C5-B87F-F30B23D7B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986" y="1069112"/>
            <a:ext cx="6247014" cy="390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21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0A4BEB0-5D96-4FED-A127-8A58F632FBEF}"/>
              </a:ext>
            </a:extLst>
          </p:cNvPr>
          <p:cNvSpPr txBox="1"/>
          <p:nvPr/>
        </p:nvSpPr>
        <p:spPr>
          <a:xfrm>
            <a:off x="3027145" y="242888"/>
            <a:ext cx="6137709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latin typeface="#9Slide03 Swiss Condensed Bold" panose="02000500000000000000" pitchFamily="2" charset="0"/>
              </a:rPr>
              <a:t>Hình ảnh một số đám cháy và biện pháp dập tắt</a:t>
            </a:r>
            <a:endParaRPr lang="vi-VN" sz="2400">
              <a:latin typeface="#9Slide03 Swiss Condensed Bold" panose="020005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DC2FAE8-390F-4313-AE2F-9993FEAD80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" y="854845"/>
            <a:ext cx="4529138" cy="6003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2BC7214-7A21-4315-915D-2C1BC8C6D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237" y="976288"/>
            <a:ext cx="7586664" cy="576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3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4DFB124-1A6E-4440-8156-5A437154EF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8"/>
          <a:stretch/>
        </p:blipFill>
        <p:spPr>
          <a:xfrm>
            <a:off x="8012430" y="22860"/>
            <a:ext cx="396725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A21869A-C6E2-4454-9D2A-60B76303E6D9}"/>
              </a:ext>
            </a:extLst>
          </p:cNvPr>
          <p:cNvSpPr txBox="1"/>
          <p:nvPr/>
        </p:nvSpPr>
        <p:spPr>
          <a:xfrm>
            <a:off x="1308624" y="1124495"/>
            <a:ext cx="1732050" cy="524759"/>
          </a:xfrm>
          <a:prstGeom prst="rect">
            <a:avLst/>
          </a:prstGeom>
          <a:solidFill>
            <a:srgbClr val="F1BF22"/>
          </a:solidFill>
        </p:spPr>
        <p:txBody>
          <a:bodyPr wrap="square">
            <a:spAutoFit/>
          </a:bodyPr>
          <a:lstStyle/>
          <a:p>
            <a:pPr marL="0" marR="0" algn="ctr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Luật chơi</a:t>
            </a:r>
            <a:endParaRPr lang="vi-VN" sz="2800">
              <a:effectLst/>
              <a:latin typeface="#9Slide03 Cabin Condensed Bold" panose="00000806000000000000" pitchFamily="2" charset="0"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38A7AAF-21A7-40B2-A8AC-4E26B400EF2C}"/>
              </a:ext>
            </a:extLst>
          </p:cNvPr>
          <p:cNvSpPr txBox="1"/>
          <p:nvPr/>
        </p:nvSpPr>
        <p:spPr>
          <a:xfrm>
            <a:off x="4971585" y="118654"/>
            <a:ext cx="2926080" cy="1005840"/>
          </a:xfrm>
          <a:prstGeom prst="roundRect">
            <a:avLst/>
          </a:prstGeom>
          <a:solidFill>
            <a:srgbClr val="C32722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chemeClr val="bg1"/>
                </a:solidFill>
                <a:latin typeface="#9Slide03 Swiss Condensed Bold" panose="02000500000000000000" pitchFamily="2" charset="0"/>
              </a:rPr>
              <a:t>FC bắt bóng</a:t>
            </a:r>
            <a:endParaRPr lang="vi-VN" sz="3600">
              <a:solidFill>
                <a:schemeClr val="bg1"/>
              </a:solidFill>
              <a:latin typeface="#9Slide03 Swiss Condensed Bold" panose="02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9781733-B7BC-49A9-9C11-B17B4AFB0FDC}"/>
              </a:ext>
            </a:extLst>
          </p:cNvPr>
          <p:cNvSpPr txBox="1"/>
          <p:nvPr/>
        </p:nvSpPr>
        <p:spPr>
          <a:xfrm>
            <a:off x="1308624" y="1800225"/>
            <a:ext cx="7549626" cy="4465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vi-VN" sz="240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HS quan sát câu hỏi trên màn hình.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vi-VN" sz="2400">
                <a:latin typeface="#9Slide03 Cabin Condensed Bold" panose="00000806000000000000" pitchFamily="2" charset="0"/>
              </a:rPr>
              <a:t>Giơ cao tay nếu có câu trả lời.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vi-VN" sz="2400">
                <a:latin typeface="#9Slide03 Cabin Condensed Bold" panose="00000806000000000000" pitchFamily="2" charset="0"/>
              </a:rPr>
              <a:t>Học sinh trả lời câu hỏi đầu tiên đón bóng từ giáo viên. </a:t>
            </a:r>
          </a:p>
          <a:p>
            <a:pPr>
              <a:lnSpc>
                <a:spcPct val="150000"/>
              </a:lnSpc>
            </a:pPr>
            <a:r>
              <a:rPr lang="vi-VN" sz="2400">
                <a:latin typeface="#9Slide03 Cabin Condensed Bold" panose="00000806000000000000" pitchFamily="2" charset="0"/>
              </a:rPr>
              <a:t>        + Nếu trả lời đúng sẽ trở thành người được chuyền bóng cho 1 câu hỏi tiếp theo.</a:t>
            </a:r>
          </a:p>
          <a:p>
            <a:pPr>
              <a:lnSpc>
                <a:spcPct val="150000"/>
              </a:lnSpc>
            </a:pPr>
            <a:r>
              <a:rPr lang="vi-VN" sz="2400">
                <a:latin typeface="#9Slide03 Cabin Condensed Bold" panose="00000806000000000000" pitchFamily="2" charset="0"/>
              </a:rPr>
              <a:t>        + Nếu chưa trả lời đúng, chuyền bóng trở về cho giáo viên.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vi-VN" sz="2400">
                <a:latin typeface="#9Slide03 Cabin Condensed Bold" panose="00000806000000000000" pitchFamily="2" charset="0"/>
              </a:rPr>
              <a:t>HS nào được chuyền bóng cho các bạn nhiều nhất sẽ trở thành người chơi xuất sắc nhất.</a:t>
            </a:r>
          </a:p>
        </p:txBody>
      </p:sp>
    </p:spTree>
    <p:extLst>
      <p:ext uri="{BB962C8B-B14F-4D97-AF65-F5344CB8AC3E}">
        <p14:creationId xmlns:p14="http://schemas.microsoft.com/office/powerpoint/2010/main" val="398597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4DFB124-1A6E-4440-8156-5A437154EF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8"/>
          <a:stretch/>
        </p:blipFill>
        <p:spPr>
          <a:xfrm>
            <a:off x="8012430" y="22860"/>
            <a:ext cx="396725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A21869A-C6E2-4454-9D2A-60B76303E6D9}"/>
              </a:ext>
            </a:extLst>
          </p:cNvPr>
          <p:cNvSpPr txBox="1"/>
          <p:nvPr/>
        </p:nvSpPr>
        <p:spPr>
          <a:xfrm>
            <a:off x="1034143" y="1528582"/>
            <a:ext cx="7696200" cy="1456569"/>
          </a:xfrm>
          <a:prstGeom prst="roundRect">
            <a:avLst/>
          </a:prstGeom>
          <a:solidFill>
            <a:srgbClr val="F1BF22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</a:pPr>
            <a:r>
              <a:rPr lang="en-US" sz="2800">
                <a:latin typeface="#9Slide03 Cabin Condensed Bold" panose="00000806000000000000" pitchFamily="2" charset="0"/>
                <a:ea typeface="Calibri" panose="020F0502020204030204" pitchFamily="34" charset="0"/>
              </a:rPr>
              <a:t>Câu 1: </a:t>
            </a:r>
            <a:r>
              <a:rPr lang="en-US" sz="280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Con người có thể ngừng hoạt động hô hấp không? Vì sao? </a:t>
            </a:r>
            <a:r>
              <a:rPr lang="en-US" sz="2800"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endParaRPr lang="vi-VN" sz="2800">
              <a:effectLst/>
              <a:latin typeface="#9Slide03 Cabin Condensed Bold" panose="00000806000000000000" pitchFamily="2" charset="0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EF93469-1AD2-4FDE-96D5-C6DC454A648C}"/>
              </a:ext>
            </a:extLst>
          </p:cNvPr>
          <p:cNvSpPr txBox="1"/>
          <p:nvPr/>
        </p:nvSpPr>
        <p:spPr>
          <a:xfrm>
            <a:off x="4971585" y="118654"/>
            <a:ext cx="2926080" cy="1005840"/>
          </a:xfrm>
          <a:prstGeom prst="roundRect">
            <a:avLst/>
          </a:prstGeom>
          <a:solidFill>
            <a:srgbClr val="C32722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chemeClr val="bg1"/>
                </a:solidFill>
                <a:latin typeface="#9Slide03 Swiss Condensed Bold" panose="02000500000000000000" pitchFamily="2" charset="0"/>
              </a:rPr>
              <a:t>FC bắt bóng</a:t>
            </a:r>
            <a:endParaRPr lang="vi-VN" sz="3600">
              <a:solidFill>
                <a:schemeClr val="bg1"/>
              </a:solidFill>
              <a:latin typeface="#9Slide03 Swiss Condensed Bold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54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53CF9E6-682E-4963-8435-A5A76A534F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040" y="1051560"/>
            <a:ext cx="8751914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1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4DFB124-1A6E-4440-8156-5A437154EF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8"/>
          <a:stretch/>
        </p:blipFill>
        <p:spPr>
          <a:xfrm>
            <a:off x="8012430" y="22860"/>
            <a:ext cx="396725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A21869A-C6E2-4454-9D2A-60B76303E6D9}"/>
              </a:ext>
            </a:extLst>
          </p:cNvPr>
          <p:cNvSpPr txBox="1"/>
          <p:nvPr/>
        </p:nvSpPr>
        <p:spPr>
          <a:xfrm>
            <a:off x="154004" y="1528581"/>
            <a:ext cx="8812195" cy="2247424"/>
          </a:xfrm>
          <a:prstGeom prst="roundRect">
            <a:avLst/>
          </a:prstGeom>
          <a:solidFill>
            <a:srgbClr val="F1BF22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Câu</a:t>
            </a:r>
            <a:r>
              <a:rPr lang="en-US" sz="28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2: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hãy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tìm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hiểu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cho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biết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bệnh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nhân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nào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cần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phải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sử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dụng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bình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khí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oxygen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để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thở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?</a:t>
            </a:r>
            <a:endParaRPr lang="vi-VN" sz="2800" dirty="0">
              <a:effectLst/>
              <a:latin typeface="#9Slide03 Cabin Condensed Bold" panose="00000806000000000000" pitchFamily="2" charset="0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2B7205B-8DB0-4DBC-9B57-3B6F392F5E10}"/>
              </a:ext>
            </a:extLst>
          </p:cNvPr>
          <p:cNvSpPr txBox="1"/>
          <p:nvPr/>
        </p:nvSpPr>
        <p:spPr>
          <a:xfrm>
            <a:off x="4971585" y="118654"/>
            <a:ext cx="2926080" cy="1005840"/>
          </a:xfrm>
          <a:prstGeom prst="roundRect">
            <a:avLst/>
          </a:prstGeom>
          <a:solidFill>
            <a:srgbClr val="C32722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chemeClr val="bg1"/>
                </a:solidFill>
                <a:latin typeface="#9Slide03 Swiss Condensed Bold" panose="02000500000000000000" pitchFamily="2" charset="0"/>
              </a:rPr>
              <a:t>FC bắt bóng</a:t>
            </a:r>
            <a:endParaRPr lang="vi-VN" sz="3600">
              <a:solidFill>
                <a:schemeClr val="bg1"/>
              </a:solidFill>
              <a:latin typeface="#9Slide03 Swiss Condensed Bold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28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4DFB124-1A6E-4440-8156-5A437154EF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8"/>
          <a:stretch/>
        </p:blipFill>
        <p:spPr>
          <a:xfrm>
            <a:off x="8012430" y="22860"/>
            <a:ext cx="396725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A21869A-C6E2-4454-9D2A-60B76303E6D9}"/>
              </a:ext>
            </a:extLst>
          </p:cNvPr>
          <p:cNvSpPr txBox="1"/>
          <p:nvPr/>
        </p:nvSpPr>
        <p:spPr>
          <a:xfrm>
            <a:off x="298383" y="1528581"/>
            <a:ext cx="8431960" cy="2962513"/>
          </a:xfrm>
          <a:prstGeom prst="roundRect">
            <a:avLst/>
          </a:prstGeom>
          <a:solidFill>
            <a:srgbClr val="F1BF22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Câu</a:t>
            </a:r>
            <a:r>
              <a:rPr lang="en-US" sz="28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3: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Gia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đình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sử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dụng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nguồn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nhiên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liệu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nào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để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đun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nấu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hằng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ngày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?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Nhiên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liệu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đó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cần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sử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dụng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khí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oxygen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để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đốt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cháy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?</a:t>
            </a:r>
            <a:endParaRPr lang="vi-VN" sz="2800" dirty="0">
              <a:effectLst/>
              <a:latin typeface="#9Slide03 Cabin Condensed Bold" panose="00000806000000000000" pitchFamily="2" charset="0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E4F5890-3A70-47A1-92A6-3B721C9B4822}"/>
              </a:ext>
            </a:extLst>
          </p:cNvPr>
          <p:cNvSpPr txBox="1"/>
          <p:nvPr/>
        </p:nvSpPr>
        <p:spPr>
          <a:xfrm>
            <a:off x="4971585" y="118654"/>
            <a:ext cx="2926080" cy="1005840"/>
          </a:xfrm>
          <a:prstGeom prst="roundRect">
            <a:avLst/>
          </a:prstGeom>
          <a:solidFill>
            <a:srgbClr val="C32722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chemeClr val="bg1"/>
                </a:solidFill>
                <a:latin typeface="#9Slide03 Swiss Condensed Bold" panose="02000500000000000000" pitchFamily="2" charset="0"/>
              </a:rPr>
              <a:t>FC bắt bóng</a:t>
            </a:r>
            <a:endParaRPr lang="vi-VN" sz="3600">
              <a:solidFill>
                <a:schemeClr val="bg1"/>
              </a:solidFill>
              <a:latin typeface="#9Slide03 Swiss Condensed Bold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09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4DFB124-1A6E-4440-8156-5A437154EF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8"/>
          <a:stretch/>
        </p:blipFill>
        <p:spPr>
          <a:xfrm>
            <a:off x="8012430" y="22860"/>
            <a:ext cx="396725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A21869A-C6E2-4454-9D2A-60B76303E6D9}"/>
              </a:ext>
            </a:extLst>
          </p:cNvPr>
          <p:cNvSpPr txBox="1"/>
          <p:nvPr/>
        </p:nvSpPr>
        <p:spPr>
          <a:xfrm>
            <a:off x="202131" y="1528581"/>
            <a:ext cx="8528212" cy="2962513"/>
          </a:xfrm>
          <a:prstGeom prst="round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Câu</a:t>
            </a:r>
            <a:r>
              <a:rPr lang="en-US" sz="28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4: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Bình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khí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nén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bình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tích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trữ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khí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nén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ở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áp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suất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nhất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định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Tại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sao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thợ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lặn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cần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sử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dụng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bình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nén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khí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?</a:t>
            </a:r>
            <a:endParaRPr lang="vi-VN" sz="2800" dirty="0">
              <a:effectLst/>
              <a:latin typeface="#9Slide03 Cabin Condensed Bold" panose="00000806000000000000" pitchFamily="2" charset="0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AE14CEB-BB97-4A27-B6F7-AAE9C3D6900A}"/>
              </a:ext>
            </a:extLst>
          </p:cNvPr>
          <p:cNvSpPr txBox="1"/>
          <p:nvPr/>
        </p:nvSpPr>
        <p:spPr>
          <a:xfrm>
            <a:off x="4971585" y="118654"/>
            <a:ext cx="2926080" cy="1005840"/>
          </a:xfrm>
          <a:prstGeom prst="roundRect">
            <a:avLst/>
          </a:prstGeom>
          <a:solidFill>
            <a:srgbClr val="C32722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chemeClr val="bg1"/>
                </a:solidFill>
                <a:latin typeface="#9Slide03 Swiss Condensed Bold" panose="02000500000000000000" pitchFamily="2" charset="0"/>
              </a:rPr>
              <a:t>FC bắt bóng</a:t>
            </a:r>
            <a:endParaRPr lang="vi-VN" sz="3600">
              <a:solidFill>
                <a:schemeClr val="bg1"/>
              </a:solidFill>
              <a:latin typeface="#9Slide03 Swiss Condensed Bold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56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4DFB124-1A6E-4440-8156-5A437154EF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8"/>
          <a:stretch/>
        </p:blipFill>
        <p:spPr>
          <a:xfrm>
            <a:off x="8012430" y="22860"/>
            <a:ext cx="396725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A21869A-C6E2-4454-9D2A-60B76303E6D9}"/>
              </a:ext>
            </a:extLst>
          </p:cNvPr>
          <p:cNvSpPr txBox="1"/>
          <p:nvPr/>
        </p:nvSpPr>
        <p:spPr>
          <a:xfrm>
            <a:off x="1034143" y="1528581"/>
            <a:ext cx="7696200" cy="1456569"/>
          </a:xfrm>
          <a:prstGeom prst="round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>
                <a:latin typeface="#9Slide03 Cabin Condensed Bold" panose="00000806000000000000" pitchFamily="2" charset="0"/>
                <a:ea typeface="Calibri" panose="020F0502020204030204" pitchFamily="34" charset="0"/>
              </a:rPr>
              <a:t>Câu 5: </a:t>
            </a:r>
            <a:r>
              <a:rPr lang="en-US" sz="280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Em hãy lấy ví dụ chứng tỏ oxygen duy trì sự sống và sự cháy.</a:t>
            </a:r>
            <a:endParaRPr lang="vi-VN" sz="2800">
              <a:effectLst/>
              <a:latin typeface="#9Slide03 Cabin Condensed Bold" panose="00000806000000000000" pitchFamily="2" charset="0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006C24A-5F2F-4523-8597-AD8B4335D41F}"/>
              </a:ext>
            </a:extLst>
          </p:cNvPr>
          <p:cNvSpPr txBox="1"/>
          <p:nvPr/>
        </p:nvSpPr>
        <p:spPr>
          <a:xfrm>
            <a:off x="4971585" y="118654"/>
            <a:ext cx="2926080" cy="1005840"/>
          </a:xfrm>
          <a:prstGeom prst="roundRect">
            <a:avLst/>
          </a:prstGeom>
          <a:solidFill>
            <a:srgbClr val="C32722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chemeClr val="bg1"/>
                </a:solidFill>
                <a:latin typeface="#9Slide03 Swiss Condensed Bold" panose="02000500000000000000" pitchFamily="2" charset="0"/>
              </a:rPr>
              <a:t>FC bắt bóng</a:t>
            </a:r>
            <a:endParaRPr lang="vi-VN" sz="3600">
              <a:solidFill>
                <a:schemeClr val="bg1"/>
              </a:solidFill>
              <a:latin typeface="#9Slide03 Swiss Condensed Bold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76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4DFB124-1A6E-4440-8156-5A437154EF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8"/>
          <a:stretch/>
        </p:blipFill>
        <p:spPr>
          <a:xfrm>
            <a:off x="8012430" y="22860"/>
            <a:ext cx="396725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A21869A-C6E2-4454-9D2A-60B76303E6D9}"/>
              </a:ext>
            </a:extLst>
          </p:cNvPr>
          <p:cNvSpPr txBox="1"/>
          <p:nvPr/>
        </p:nvSpPr>
        <p:spPr>
          <a:xfrm>
            <a:off x="77002" y="1528581"/>
            <a:ext cx="8653341" cy="2247424"/>
          </a:xfrm>
          <a:prstGeom prst="round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#9Slide03 Cabin Condensed Bold" panose="00000806000000000000" pitchFamily="2" charset="0"/>
                <a:ea typeface="Calibri" panose="020F0502020204030204" pitchFamily="34" charset="0"/>
              </a:rPr>
              <a:t>Câu</a:t>
            </a:r>
            <a:r>
              <a:rPr lang="en-US" sz="2800" dirty="0">
                <a:latin typeface="#9Slide03 Cabin Condensed Bold" panose="00000806000000000000" pitchFamily="2" charset="0"/>
                <a:ea typeface="Calibri" panose="020F0502020204030204" pitchFamily="34" charset="0"/>
              </a:rPr>
              <a:t> 6: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Tại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sao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vật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trên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cạn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ít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khi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thiếu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oxygen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hơn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vật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dưới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effectLst/>
                <a:latin typeface="#9Slide03 Cabin Condensed Bold" panose="00000806000000000000" pitchFamily="2" charset="0"/>
                <a:ea typeface="Calibri" panose="020F0502020204030204" pitchFamily="34" charset="0"/>
              </a:rPr>
              <a:t>?</a:t>
            </a:r>
            <a:endParaRPr lang="vi-VN" sz="2800" dirty="0">
              <a:effectLst/>
              <a:latin typeface="#9Slide03 Cabin Condensed Bold" panose="00000806000000000000" pitchFamily="2" charset="0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2D86844-3C9E-4F5F-A920-1E7F39257B0F}"/>
              </a:ext>
            </a:extLst>
          </p:cNvPr>
          <p:cNvSpPr txBox="1"/>
          <p:nvPr/>
        </p:nvSpPr>
        <p:spPr>
          <a:xfrm>
            <a:off x="4971585" y="118654"/>
            <a:ext cx="2926080" cy="1005840"/>
          </a:xfrm>
          <a:prstGeom prst="roundRect">
            <a:avLst/>
          </a:prstGeom>
          <a:solidFill>
            <a:srgbClr val="C32722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chemeClr val="bg1"/>
                </a:solidFill>
                <a:latin typeface="#9Slide03 Swiss Condensed Bold" panose="02000500000000000000" pitchFamily="2" charset="0"/>
              </a:rPr>
              <a:t>FC bắt bóng</a:t>
            </a:r>
            <a:endParaRPr lang="vi-VN" sz="3600">
              <a:solidFill>
                <a:schemeClr val="bg1"/>
              </a:solidFill>
              <a:latin typeface="#9Slide03 Swiss Condensed Bold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67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AA8C80F-9D11-4637-8228-FE01F6189E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245" y="553811"/>
            <a:ext cx="7977867" cy="4114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731240B-59B2-405F-9A42-FB5340FD86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323" y="4246789"/>
            <a:ext cx="2143125" cy="2143125"/>
          </a:xfrm>
          <a:prstGeom prst="rect">
            <a:avLst/>
          </a:prstGeom>
        </p:spPr>
      </p:pic>
      <p:pic>
        <p:nvPicPr>
          <p:cNvPr id="14" name="Tieng-vo-tay-hoan-ho-co-vu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DD616759-6B06-4AFA-A114-850A8D2340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40" end="37516.5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11029" y="22048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4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E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CFE9F96-6560-45A9-B1A7-BECE57CCC33D}"/>
              </a:ext>
            </a:extLst>
          </p:cNvPr>
          <p:cNvSpPr txBox="1"/>
          <p:nvPr/>
        </p:nvSpPr>
        <p:spPr>
          <a:xfrm>
            <a:off x="1238248" y="3186112"/>
            <a:ext cx="10401300" cy="2940870"/>
          </a:xfrm>
          <a:prstGeom prst="rect">
            <a:avLst/>
          </a:prstGeom>
          <a:solidFill>
            <a:srgbClr val="DFEBF1"/>
          </a:solidFill>
        </p:spPr>
        <p:txBody>
          <a:bodyPr wrap="square">
            <a:spAutoFit/>
          </a:bodyPr>
          <a:lstStyle/>
          <a:p>
            <a:pPr marL="0" marR="0" indent="342265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>
                <a:effectLst/>
                <a:latin typeface="#9Slide03 Swiss Condensed Bold" panose="02000500000000000000" pitchFamily="2" charset="0"/>
                <a:ea typeface="Calibri" panose="020F0502020204030204" pitchFamily="34" charset="0"/>
              </a:rPr>
              <a:t>“Oxygen y tế là một loại thuốc thiết yếu trong điều trị Covid-19. Trong thời gian gần đây, rất nhiều quốc gia đang thiếu hụt trầm trọng oxygen y tế để điều trị cho các bệnh nhân nhiễm Covid-19. </a:t>
            </a:r>
          </a:p>
          <a:p>
            <a:pPr marL="457200" marR="0" indent="-4572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AutoNum type="arabicPeriod"/>
            </a:pPr>
            <a:r>
              <a:rPr lang="en-US" sz="2400">
                <a:effectLst/>
                <a:latin typeface="#9Slide03 Swiss Condensed Bold" panose="02000500000000000000" pitchFamily="2" charset="0"/>
                <a:ea typeface="Calibri" panose="020F0502020204030204" pitchFamily="34" charset="0"/>
              </a:rPr>
              <a:t>Vậy oxygen y tế là oxygen như thế nào? </a:t>
            </a:r>
          </a:p>
          <a:p>
            <a:pPr marL="457200" marR="0" indent="-4572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AutoNum type="arabicPeriod"/>
            </a:pPr>
            <a:r>
              <a:rPr lang="en-US" sz="2400">
                <a:effectLst/>
                <a:latin typeface="#9Slide03 Swiss Condensed Bold" panose="02000500000000000000" pitchFamily="2" charset="0"/>
                <a:ea typeface="Calibri" panose="020F0502020204030204" pitchFamily="34" charset="0"/>
              </a:rPr>
              <a:t>Nó có tác động gì giúp các bệnh nhân trong quá trình điều trị?” </a:t>
            </a:r>
            <a:endParaRPr lang="vi-VN" sz="2400">
              <a:effectLst/>
              <a:latin typeface="#9Slide03 Swiss Condensed Bold" panose="02000500000000000000" pitchFamily="2" charset="0"/>
              <a:ea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296031E-7287-489D-8CD3-E4CB30564C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843" y="253137"/>
            <a:ext cx="4028193" cy="268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60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2FA5559-33FA-4D88-84A3-F418BF12F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241046"/>
            <a:ext cx="11612880" cy="637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5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829A471-2D1D-405B-AD26-81E46DA26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304" y="1463040"/>
            <a:ext cx="7184378" cy="53949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240A1E3-6658-4A4A-845D-9D79CFCB2E61}"/>
              </a:ext>
            </a:extLst>
          </p:cNvPr>
          <p:cNvSpPr/>
          <p:nvPr/>
        </p:nvSpPr>
        <p:spPr>
          <a:xfrm>
            <a:off x="1973262" y="66040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B49252A-EEBE-41E0-B188-C382BB48B201}"/>
              </a:ext>
            </a:extLst>
          </p:cNvPr>
          <p:cNvSpPr/>
          <p:nvPr/>
        </p:nvSpPr>
        <p:spPr>
          <a:xfrm>
            <a:off x="6969760" y="3429000"/>
            <a:ext cx="1371600" cy="513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4F8E325-DB1D-4AB3-97FA-94F93A154F86}"/>
              </a:ext>
            </a:extLst>
          </p:cNvPr>
          <p:cNvSpPr/>
          <p:nvPr/>
        </p:nvSpPr>
        <p:spPr>
          <a:xfrm>
            <a:off x="6283960" y="1463040"/>
            <a:ext cx="1371600" cy="513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5DFDC73-EBAC-4385-BFD0-EA5FBF775EF7}"/>
              </a:ext>
            </a:extLst>
          </p:cNvPr>
          <p:cNvSpPr/>
          <p:nvPr/>
        </p:nvSpPr>
        <p:spPr>
          <a:xfrm>
            <a:off x="3180080" y="2372360"/>
            <a:ext cx="1371600" cy="513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Arrow: Down 6">
            <a:extLst>
              <a:ext uri="{FF2B5EF4-FFF2-40B4-BE49-F238E27FC236}">
                <a16:creationId xmlns="" xmlns:a16="http://schemas.microsoft.com/office/drawing/2014/main" id="{CC8A6191-A853-4580-99F8-30AEE1A8831D}"/>
              </a:ext>
            </a:extLst>
          </p:cNvPr>
          <p:cNvSpPr/>
          <p:nvPr/>
        </p:nvSpPr>
        <p:spPr>
          <a:xfrm>
            <a:off x="6451600" y="1249680"/>
            <a:ext cx="802640" cy="629920"/>
          </a:xfrm>
          <a:prstGeom prst="downArrow">
            <a:avLst/>
          </a:prstGeom>
          <a:solidFill>
            <a:srgbClr val="FF0000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59A6A71-A56B-43D6-B820-5FBFE48BB6A8}"/>
              </a:ext>
            </a:extLst>
          </p:cNvPr>
          <p:cNvSpPr/>
          <p:nvPr/>
        </p:nvSpPr>
        <p:spPr>
          <a:xfrm>
            <a:off x="2961640" y="66040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5CFCBE1-7E35-4F18-9C34-E3E538B782BE}"/>
              </a:ext>
            </a:extLst>
          </p:cNvPr>
          <p:cNvSpPr/>
          <p:nvPr/>
        </p:nvSpPr>
        <p:spPr>
          <a:xfrm>
            <a:off x="3947160" y="55880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A90BD16-06F2-4BD1-8761-98C505B85D04}"/>
              </a:ext>
            </a:extLst>
          </p:cNvPr>
          <p:cNvSpPr/>
          <p:nvPr/>
        </p:nvSpPr>
        <p:spPr>
          <a:xfrm>
            <a:off x="4922520" y="55880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AA016481-F9C9-4B89-9F73-843DCB9F2635}"/>
              </a:ext>
            </a:extLst>
          </p:cNvPr>
          <p:cNvSpPr/>
          <p:nvPr/>
        </p:nvSpPr>
        <p:spPr>
          <a:xfrm>
            <a:off x="6558280" y="55880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A0591428-A90E-454A-8454-02330BB149EC}"/>
              </a:ext>
            </a:extLst>
          </p:cNvPr>
          <p:cNvSpPr/>
          <p:nvPr/>
        </p:nvSpPr>
        <p:spPr>
          <a:xfrm>
            <a:off x="7533640" y="55880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F44A7E01-D2F0-4E24-A301-E9DEBC04B43B}"/>
              </a:ext>
            </a:extLst>
          </p:cNvPr>
          <p:cNvSpPr/>
          <p:nvPr/>
        </p:nvSpPr>
        <p:spPr>
          <a:xfrm>
            <a:off x="8509000" y="55880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88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829A471-2D1D-405B-AD26-81E46DA26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304" y="1463040"/>
            <a:ext cx="7184378" cy="53949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240A1E3-6658-4A4A-845D-9D79CFCB2E61}"/>
              </a:ext>
            </a:extLst>
          </p:cNvPr>
          <p:cNvSpPr/>
          <p:nvPr/>
        </p:nvSpPr>
        <p:spPr>
          <a:xfrm>
            <a:off x="1973262" y="66040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rPr>
              <a:t>C</a:t>
            </a:r>
            <a:endParaRPr lang="vi-VN" sz="5400" dirty="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B49252A-EEBE-41E0-B188-C382BB48B201}"/>
              </a:ext>
            </a:extLst>
          </p:cNvPr>
          <p:cNvSpPr/>
          <p:nvPr/>
        </p:nvSpPr>
        <p:spPr>
          <a:xfrm>
            <a:off x="6969760" y="3429000"/>
            <a:ext cx="1371600" cy="513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4F8E325-DB1D-4AB3-97FA-94F93A154F86}"/>
              </a:ext>
            </a:extLst>
          </p:cNvPr>
          <p:cNvSpPr/>
          <p:nvPr/>
        </p:nvSpPr>
        <p:spPr>
          <a:xfrm>
            <a:off x="6283960" y="1463040"/>
            <a:ext cx="1371600" cy="513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5DFDC73-EBAC-4385-BFD0-EA5FBF775EF7}"/>
              </a:ext>
            </a:extLst>
          </p:cNvPr>
          <p:cNvSpPr/>
          <p:nvPr/>
        </p:nvSpPr>
        <p:spPr>
          <a:xfrm>
            <a:off x="3180080" y="2372360"/>
            <a:ext cx="1371600" cy="513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Arrow: Down 6">
            <a:extLst>
              <a:ext uri="{FF2B5EF4-FFF2-40B4-BE49-F238E27FC236}">
                <a16:creationId xmlns="" xmlns:a16="http://schemas.microsoft.com/office/drawing/2014/main" id="{CC8A6191-A853-4580-99F8-30AEE1A8831D}"/>
              </a:ext>
            </a:extLst>
          </p:cNvPr>
          <p:cNvSpPr/>
          <p:nvPr/>
        </p:nvSpPr>
        <p:spPr>
          <a:xfrm>
            <a:off x="6522720" y="1366520"/>
            <a:ext cx="640080" cy="513080"/>
          </a:xfrm>
          <a:prstGeom prst="downArrow">
            <a:avLst/>
          </a:prstGeom>
          <a:solidFill>
            <a:srgbClr val="FF0000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59A6A71-A56B-43D6-B820-5FBFE48BB6A8}"/>
              </a:ext>
            </a:extLst>
          </p:cNvPr>
          <p:cNvSpPr/>
          <p:nvPr/>
        </p:nvSpPr>
        <p:spPr>
          <a:xfrm>
            <a:off x="2961640" y="66040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rPr>
              <a:t>H</a:t>
            </a:r>
            <a:endParaRPr lang="vi-VN" sz="5400" dirty="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5CFCBE1-7E35-4F18-9C34-E3E538B782BE}"/>
              </a:ext>
            </a:extLst>
          </p:cNvPr>
          <p:cNvSpPr/>
          <p:nvPr/>
        </p:nvSpPr>
        <p:spPr>
          <a:xfrm>
            <a:off x="3947160" y="55880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rPr>
              <a:t>Ấ</a:t>
            </a:r>
            <a:endParaRPr lang="vi-VN" sz="5400" dirty="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A90BD16-06F2-4BD1-8761-98C505B85D04}"/>
              </a:ext>
            </a:extLst>
          </p:cNvPr>
          <p:cNvSpPr/>
          <p:nvPr/>
        </p:nvSpPr>
        <p:spPr>
          <a:xfrm>
            <a:off x="4922520" y="55880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rPr>
              <a:t>T</a:t>
            </a:r>
            <a:endParaRPr lang="vi-VN" sz="5400" dirty="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AA016481-F9C9-4B89-9F73-843DCB9F2635}"/>
              </a:ext>
            </a:extLst>
          </p:cNvPr>
          <p:cNvSpPr/>
          <p:nvPr/>
        </p:nvSpPr>
        <p:spPr>
          <a:xfrm>
            <a:off x="6558280" y="60960"/>
            <a:ext cx="904240" cy="889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rPr>
              <a:t>K</a:t>
            </a:r>
            <a:endParaRPr lang="vi-VN" sz="5400" dirty="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A0591428-A90E-454A-8454-02330BB149EC}"/>
              </a:ext>
            </a:extLst>
          </p:cNvPr>
          <p:cNvSpPr/>
          <p:nvPr/>
        </p:nvSpPr>
        <p:spPr>
          <a:xfrm>
            <a:off x="7533640" y="55880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rPr>
              <a:t>H</a:t>
            </a:r>
            <a:endParaRPr lang="vi-VN" sz="5400" dirty="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F44A7E01-D2F0-4E24-A301-E9DEBC04B43B}"/>
              </a:ext>
            </a:extLst>
          </p:cNvPr>
          <p:cNvSpPr/>
          <p:nvPr/>
        </p:nvSpPr>
        <p:spPr>
          <a:xfrm>
            <a:off x="8509000" y="55880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rPr>
              <a:t>Í</a:t>
            </a:r>
            <a:endParaRPr lang="vi-VN" sz="5400" dirty="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52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1CAC09B-DC1C-4A3D-8119-29B5E74B1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83" y="254000"/>
            <a:ext cx="4392731" cy="4846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A2D1515-F1E4-4969-8D0B-C38E16A015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42" r="28489"/>
          <a:stretch/>
        </p:blipFill>
        <p:spPr>
          <a:xfrm>
            <a:off x="5244137" y="232576"/>
            <a:ext cx="6583680" cy="48891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60006CC0-A4DD-46CF-AE5E-DA6A34B45C6B}"/>
              </a:ext>
            </a:extLst>
          </p:cNvPr>
          <p:cNvSpPr/>
          <p:nvPr/>
        </p:nvSpPr>
        <p:spPr>
          <a:xfrm>
            <a:off x="2470871" y="549656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F9928648-E275-4D15-984B-C8CC70D6C7D1}"/>
              </a:ext>
            </a:extLst>
          </p:cNvPr>
          <p:cNvSpPr/>
          <p:nvPr/>
        </p:nvSpPr>
        <p:spPr>
          <a:xfrm>
            <a:off x="5806438" y="5496560"/>
            <a:ext cx="904240" cy="90424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D8673470-F423-4AB8-887E-D83EF331990A}"/>
              </a:ext>
            </a:extLst>
          </p:cNvPr>
          <p:cNvSpPr/>
          <p:nvPr/>
        </p:nvSpPr>
        <p:spPr>
          <a:xfrm>
            <a:off x="3469638" y="549656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74D30B4D-7662-485D-87CF-8D4F9E813DA8}"/>
              </a:ext>
            </a:extLst>
          </p:cNvPr>
          <p:cNvSpPr/>
          <p:nvPr/>
        </p:nvSpPr>
        <p:spPr>
          <a:xfrm>
            <a:off x="5806438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5F63692-9841-428B-959A-46AA58E072F8}"/>
              </a:ext>
            </a:extLst>
          </p:cNvPr>
          <p:cNvSpPr/>
          <p:nvPr/>
        </p:nvSpPr>
        <p:spPr>
          <a:xfrm>
            <a:off x="6830603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EAC76488-7D5A-4900-B27A-C93C6EB897E5}"/>
              </a:ext>
            </a:extLst>
          </p:cNvPr>
          <p:cNvSpPr/>
          <p:nvPr/>
        </p:nvSpPr>
        <p:spPr>
          <a:xfrm>
            <a:off x="7866929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30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1CAC09B-DC1C-4A3D-8119-29B5E74B1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83" y="254000"/>
            <a:ext cx="4392731" cy="4846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A2D1515-F1E4-4969-8D0B-C38E16A015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42" r="28489"/>
          <a:stretch/>
        </p:blipFill>
        <p:spPr>
          <a:xfrm>
            <a:off x="5244137" y="232576"/>
            <a:ext cx="6583680" cy="48891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60006CC0-A4DD-46CF-AE5E-DA6A34B45C6B}"/>
              </a:ext>
            </a:extLst>
          </p:cNvPr>
          <p:cNvSpPr/>
          <p:nvPr/>
        </p:nvSpPr>
        <p:spPr>
          <a:xfrm>
            <a:off x="2470871" y="549656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#9Slide04 Rokkitt Bold" panose="00000800000000000000" pitchFamily="2" charset="0"/>
              </a:rPr>
              <a:t>H</a:t>
            </a:r>
            <a:endParaRPr lang="vi-VN" sz="540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F9928648-E275-4D15-984B-C8CC70D6C7D1}"/>
              </a:ext>
            </a:extLst>
          </p:cNvPr>
          <p:cNvSpPr/>
          <p:nvPr/>
        </p:nvSpPr>
        <p:spPr>
          <a:xfrm>
            <a:off x="5806438" y="5496560"/>
            <a:ext cx="904240" cy="90424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D8673470-F423-4AB8-887E-D83EF331990A}"/>
              </a:ext>
            </a:extLst>
          </p:cNvPr>
          <p:cNvSpPr/>
          <p:nvPr/>
        </p:nvSpPr>
        <p:spPr>
          <a:xfrm>
            <a:off x="3469638" y="549656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#9Slide04 Rokkitt Bold" panose="00000800000000000000" pitchFamily="2" charset="0"/>
              </a:rPr>
              <a:t>Ô</a:t>
            </a:r>
            <a:endParaRPr lang="vi-VN" sz="540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74D30B4D-7662-485D-87CF-8D4F9E813DA8}"/>
              </a:ext>
            </a:extLst>
          </p:cNvPr>
          <p:cNvSpPr/>
          <p:nvPr/>
        </p:nvSpPr>
        <p:spPr>
          <a:xfrm>
            <a:off x="5806438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#9Slide04 Rokkitt Bold" panose="00000800000000000000" pitchFamily="2" charset="0"/>
              </a:rPr>
              <a:t>H</a:t>
            </a:r>
            <a:endParaRPr lang="vi-VN" sz="540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5F63692-9841-428B-959A-46AA58E072F8}"/>
              </a:ext>
            </a:extLst>
          </p:cNvPr>
          <p:cNvSpPr/>
          <p:nvPr/>
        </p:nvSpPr>
        <p:spPr>
          <a:xfrm>
            <a:off x="6830603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#9Slide04 Rokkitt Bold" panose="00000800000000000000" pitchFamily="2" charset="0"/>
              </a:rPr>
              <a:t>Ấ</a:t>
            </a:r>
            <a:endParaRPr lang="vi-VN" sz="540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EAC76488-7D5A-4900-B27A-C93C6EB897E5}"/>
              </a:ext>
            </a:extLst>
          </p:cNvPr>
          <p:cNvSpPr/>
          <p:nvPr/>
        </p:nvSpPr>
        <p:spPr>
          <a:xfrm>
            <a:off x="7866929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#9Slide04 Rokkitt Bold" panose="00000800000000000000" pitchFamily="2" charset="0"/>
              </a:rPr>
              <a:t>P</a:t>
            </a:r>
            <a:endParaRPr lang="vi-VN" sz="540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01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60006CC0-A4DD-46CF-AE5E-DA6A34B45C6B}"/>
              </a:ext>
            </a:extLst>
          </p:cNvPr>
          <p:cNvSpPr/>
          <p:nvPr/>
        </p:nvSpPr>
        <p:spPr>
          <a:xfrm>
            <a:off x="2951472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F9928648-E275-4D15-984B-C8CC70D6C7D1}"/>
              </a:ext>
            </a:extLst>
          </p:cNvPr>
          <p:cNvSpPr/>
          <p:nvPr/>
        </p:nvSpPr>
        <p:spPr>
          <a:xfrm>
            <a:off x="5806438" y="5496560"/>
            <a:ext cx="904240" cy="90424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D8673470-F423-4AB8-887E-D83EF331990A}"/>
              </a:ext>
            </a:extLst>
          </p:cNvPr>
          <p:cNvSpPr/>
          <p:nvPr/>
        </p:nvSpPr>
        <p:spPr>
          <a:xfrm>
            <a:off x="3926838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74D30B4D-7662-485D-87CF-8D4F9E813DA8}"/>
              </a:ext>
            </a:extLst>
          </p:cNvPr>
          <p:cNvSpPr/>
          <p:nvPr/>
        </p:nvSpPr>
        <p:spPr>
          <a:xfrm>
            <a:off x="5816598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5F63692-9841-428B-959A-46AA58E072F8}"/>
              </a:ext>
            </a:extLst>
          </p:cNvPr>
          <p:cNvSpPr/>
          <p:nvPr/>
        </p:nvSpPr>
        <p:spPr>
          <a:xfrm>
            <a:off x="6789963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EAC76488-7D5A-4900-B27A-C93C6EB897E5}"/>
              </a:ext>
            </a:extLst>
          </p:cNvPr>
          <p:cNvSpPr/>
          <p:nvPr/>
        </p:nvSpPr>
        <p:spPr>
          <a:xfrm>
            <a:off x="7775489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7758201-DB46-4D93-8EBF-E4E0EE68F7CA}"/>
              </a:ext>
            </a:extLst>
          </p:cNvPr>
          <p:cNvSpPr/>
          <p:nvPr/>
        </p:nvSpPr>
        <p:spPr>
          <a:xfrm>
            <a:off x="8761015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0F2A094-BF4D-4825-AF8A-1B9B985D2F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516" y="193040"/>
            <a:ext cx="7960763" cy="446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00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60006CC0-A4DD-46CF-AE5E-DA6A34B45C6B}"/>
              </a:ext>
            </a:extLst>
          </p:cNvPr>
          <p:cNvSpPr/>
          <p:nvPr/>
        </p:nvSpPr>
        <p:spPr>
          <a:xfrm>
            <a:off x="2951472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#9Slide04 Rokkitt Bold" panose="00000800000000000000" pitchFamily="2" charset="0"/>
              </a:rPr>
              <a:t>S</a:t>
            </a:r>
            <a:endParaRPr lang="vi-VN" sz="540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F9928648-E275-4D15-984B-C8CC70D6C7D1}"/>
              </a:ext>
            </a:extLst>
          </p:cNvPr>
          <p:cNvSpPr/>
          <p:nvPr/>
        </p:nvSpPr>
        <p:spPr>
          <a:xfrm>
            <a:off x="5806438" y="5496560"/>
            <a:ext cx="904240" cy="90424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D8673470-F423-4AB8-887E-D83EF331990A}"/>
              </a:ext>
            </a:extLst>
          </p:cNvPr>
          <p:cNvSpPr/>
          <p:nvPr/>
        </p:nvSpPr>
        <p:spPr>
          <a:xfrm>
            <a:off x="3926838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#9Slide04 Rokkitt Bold" panose="00000800000000000000" pitchFamily="2" charset="0"/>
              </a:rPr>
              <a:t>Ự</a:t>
            </a:r>
            <a:endParaRPr lang="vi-VN" sz="540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74D30B4D-7662-485D-87CF-8D4F9E813DA8}"/>
              </a:ext>
            </a:extLst>
          </p:cNvPr>
          <p:cNvSpPr/>
          <p:nvPr/>
        </p:nvSpPr>
        <p:spPr>
          <a:xfrm>
            <a:off x="5816598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#9Slide04 Rokkitt Bold" panose="00000800000000000000" pitchFamily="2" charset="0"/>
              </a:rPr>
              <a:t>C</a:t>
            </a:r>
            <a:endParaRPr lang="vi-VN" sz="540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5F63692-9841-428B-959A-46AA58E072F8}"/>
              </a:ext>
            </a:extLst>
          </p:cNvPr>
          <p:cNvSpPr/>
          <p:nvPr/>
        </p:nvSpPr>
        <p:spPr>
          <a:xfrm>
            <a:off x="6789963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#9Slide04 Rokkitt Bold" panose="00000800000000000000" pitchFamily="2" charset="0"/>
              </a:rPr>
              <a:t>H</a:t>
            </a:r>
            <a:endParaRPr lang="vi-VN" sz="540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EAC76488-7D5A-4900-B27A-C93C6EB897E5}"/>
              </a:ext>
            </a:extLst>
          </p:cNvPr>
          <p:cNvSpPr/>
          <p:nvPr/>
        </p:nvSpPr>
        <p:spPr>
          <a:xfrm>
            <a:off x="7775489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#9Slide04 Rokkitt Bold" panose="00000800000000000000" pitchFamily="2" charset="0"/>
              </a:rPr>
              <a:t>Á</a:t>
            </a:r>
            <a:endParaRPr lang="vi-VN" sz="540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7758201-DB46-4D93-8EBF-E4E0EE68F7CA}"/>
              </a:ext>
            </a:extLst>
          </p:cNvPr>
          <p:cNvSpPr/>
          <p:nvPr/>
        </p:nvSpPr>
        <p:spPr>
          <a:xfrm>
            <a:off x="8761015" y="5491480"/>
            <a:ext cx="904240" cy="9042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#9Slide04 Rokkitt Bold" panose="00000800000000000000" pitchFamily="2" charset="0"/>
              </a:rPr>
              <a:t>Y</a:t>
            </a:r>
            <a:endParaRPr lang="vi-VN" sz="540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0F2A094-BF4D-4825-AF8A-1B9B985D2F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516" y="193040"/>
            <a:ext cx="7960763" cy="446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1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2506931-2037-417F-A237-CC1F7E9423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44" b="12445"/>
          <a:stretch/>
        </p:blipFill>
        <p:spPr>
          <a:xfrm>
            <a:off x="2489151" y="132080"/>
            <a:ext cx="7416897" cy="542544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F0F7CDA6-E678-4EA2-B759-06E1381ACE9B}"/>
              </a:ext>
            </a:extLst>
          </p:cNvPr>
          <p:cNvGrpSpPr/>
          <p:nvPr/>
        </p:nvGrpSpPr>
        <p:grpSpPr>
          <a:xfrm>
            <a:off x="307022" y="5913120"/>
            <a:ext cx="4031298" cy="655320"/>
            <a:chOff x="367982" y="5913120"/>
            <a:chExt cx="4031298" cy="655320"/>
          </a:xfrm>
          <a:solidFill>
            <a:srgbClr val="FFCCFF"/>
          </a:solidFill>
        </p:grpSpPr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C97E78D7-7A8D-4D7A-96D3-A47DFDCC0E69}"/>
                </a:ext>
              </a:extLst>
            </p:cNvPr>
            <p:cNvGrpSpPr/>
            <p:nvPr/>
          </p:nvGrpSpPr>
          <p:grpSpPr>
            <a:xfrm>
              <a:off x="367982" y="5913120"/>
              <a:ext cx="1318578" cy="655320"/>
              <a:chOff x="367982" y="5913120"/>
              <a:chExt cx="1318578" cy="655320"/>
            </a:xfrm>
            <a:grpFill/>
          </p:grpSpPr>
          <p:sp>
            <p:nvSpPr>
              <p:cNvPr id="4" name="Rectangle 3">
                <a:extLst>
                  <a:ext uri="{FF2B5EF4-FFF2-40B4-BE49-F238E27FC236}">
                    <a16:creationId xmlns="" xmlns:a16="http://schemas.microsoft.com/office/drawing/2014/main" id="{B722A467-53E4-4A70-B41F-48F045E54492}"/>
                  </a:ext>
                </a:extLst>
              </p:cNvPr>
              <p:cNvSpPr/>
              <p:nvPr/>
            </p:nvSpPr>
            <p:spPr>
              <a:xfrm>
                <a:off x="367982" y="5913120"/>
                <a:ext cx="627698" cy="65532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="" xmlns:a16="http://schemas.microsoft.com/office/drawing/2014/main" id="{3558E3CD-D8A4-4EE8-AA63-C10BCA4A471D}"/>
                  </a:ext>
                </a:extLst>
              </p:cNvPr>
              <p:cNvSpPr/>
              <p:nvPr/>
            </p:nvSpPr>
            <p:spPr>
              <a:xfrm>
                <a:off x="1058862" y="5913120"/>
                <a:ext cx="627698" cy="65532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DA0FC94B-5A9E-4735-8D74-2DBB41ADBA27}"/>
                </a:ext>
              </a:extLst>
            </p:cNvPr>
            <p:cNvGrpSpPr/>
            <p:nvPr/>
          </p:nvGrpSpPr>
          <p:grpSpPr>
            <a:xfrm>
              <a:off x="1749742" y="5913120"/>
              <a:ext cx="1308418" cy="655320"/>
              <a:chOff x="367982" y="5913120"/>
              <a:chExt cx="1308418" cy="655320"/>
            </a:xfrm>
            <a:grpFill/>
          </p:grpSpPr>
          <p:sp>
            <p:nvSpPr>
              <p:cNvPr id="13" name="Rectangle 12">
                <a:extLst>
                  <a:ext uri="{FF2B5EF4-FFF2-40B4-BE49-F238E27FC236}">
                    <a16:creationId xmlns="" xmlns:a16="http://schemas.microsoft.com/office/drawing/2014/main" id="{24A2E7A0-EFB8-4BAA-8B6E-C2AF9415F12C}"/>
                  </a:ext>
                </a:extLst>
              </p:cNvPr>
              <p:cNvSpPr/>
              <p:nvPr/>
            </p:nvSpPr>
            <p:spPr>
              <a:xfrm>
                <a:off x="367982" y="5913120"/>
                <a:ext cx="627698" cy="65532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="" xmlns:a16="http://schemas.microsoft.com/office/drawing/2014/main" id="{1A70B26F-F017-48C8-8AFE-977178EA7186}"/>
                  </a:ext>
                </a:extLst>
              </p:cNvPr>
              <p:cNvSpPr/>
              <p:nvPr/>
            </p:nvSpPr>
            <p:spPr>
              <a:xfrm>
                <a:off x="1048702" y="5913120"/>
                <a:ext cx="627698" cy="65532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endParaRP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73B88AB7-1F58-4E6F-B21E-0CCB5DE05962}"/>
                </a:ext>
              </a:extLst>
            </p:cNvPr>
            <p:cNvSpPr/>
            <p:nvPr/>
          </p:nvSpPr>
          <p:spPr>
            <a:xfrm>
              <a:off x="3111182" y="5913120"/>
              <a:ext cx="60737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540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553F25C4-76F2-4AAD-A443-466D5A78BFC8}"/>
                </a:ext>
              </a:extLst>
            </p:cNvPr>
            <p:cNvSpPr/>
            <p:nvPr/>
          </p:nvSpPr>
          <p:spPr>
            <a:xfrm>
              <a:off x="377158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540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B4DA5D04-98FD-403D-9349-B571F3EF6DE7}"/>
              </a:ext>
            </a:extLst>
          </p:cNvPr>
          <p:cNvGrpSpPr/>
          <p:nvPr/>
        </p:nvGrpSpPr>
        <p:grpSpPr>
          <a:xfrm>
            <a:off x="4698363" y="5913120"/>
            <a:ext cx="1308418" cy="655320"/>
            <a:chOff x="367982" y="5913120"/>
            <a:chExt cx="1308418" cy="655320"/>
          </a:xfrm>
          <a:solidFill>
            <a:srgbClr val="FFCCFF"/>
          </a:solidFill>
        </p:grpSpPr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8E2358E6-266D-485F-B1C6-EA3F907924B5}"/>
                </a:ext>
              </a:extLst>
            </p:cNvPr>
            <p:cNvSpPr/>
            <p:nvPr/>
          </p:nvSpPr>
          <p:spPr>
            <a:xfrm>
              <a:off x="36798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540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CD995CDB-18BA-4CD0-979E-54F192E8A1C2}"/>
                </a:ext>
              </a:extLst>
            </p:cNvPr>
            <p:cNvSpPr/>
            <p:nvPr/>
          </p:nvSpPr>
          <p:spPr>
            <a:xfrm>
              <a:off x="104870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540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E52A84E9-33DC-49D3-AF91-2F48C6281835}"/>
              </a:ext>
            </a:extLst>
          </p:cNvPr>
          <p:cNvGrpSpPr/>
          <p:nvPr/>
        </p:nvGrpSpPr>
        <p:grpSpPr>
          <a:xfrm>
            <a:off x="6342062" y="5913120"/>
            <a:ext cx="1318578" cy="655320"/>
            <a:chOff x="367982" y="5913120"/>
            <a:chExt cx="1318578" cy="655320"/>
          </a:xfrm>
          <a:solidFill>
            <a:srgbClr val="FFCCFF"/>
          </a:solidFill>
        </p:grpSpPr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65E91389-2661-419D-BC22-B142E397A9C1}"/>
                </a:ext>
              </a:extLst>
            </p:cNvPr>
            <p:cNvSpPr/>
            <p:nvPr/>
          </p:nvSpPr>
          <p:spPr>
            <a:xfrm>
              <a:off x="36798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540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="" xmlns:a16="http://schemas.microsoft.com/office/drawing/2014/main" id="{71B0B3C7-1BAA-473C-BEC8-CAE3DC12ED73}"/>
                </a:ext>
              </a:extLst>
            </p:cNvPr>
            <p:cNvSpPr/>
            <p:nvPr/>
          </p:nvSpPr>
          <p:spPr>
            <a:xfrm>
              <a:off x="105886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540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F3BE0775-AE1F-4C61-BF3A-6E94FEBDAD96}"/>
              </a:ext>
            </a:extLst>
          </p:cNvPr>
          <p:cNvGrpSpPr/>
          <p:nvPr/>
        </p:nvGrpSpPr>
        <p:grpSpPr>
          <a:xfrm>
            <a:off x="7723822" y="5913120"/>
            <a:ext cx="1318578" cy="655320"/>
            <a:chOff x="367982" y="5913120"/>
            <a:chExt cx="1318578" cy="655320"/>
          </a:xfrm>
          <a:solidFill>
            <a:srgbClr val="FFCCFF"/>
          </a:solidFill>
        </p:grpSpPr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F9F7A8BD-5A0D-46A5-B199-A95E69BA5AB0}"/>
                </a:ext>
              </a:extLst>
            </p:cNvPr>
            <p:cNvSpPr/>
            <p:nvPr/>
          </p:nvSpPr>
          <p:spPr>
            <a:xfrm>
              <a:off x="36798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540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D453636B-10B8-4E1F-9153-7061A8D4EDC7}"/>
                </a:ext>
              </a:extLst>
            </p:cNvPr>
            <p:cNvSpPr/>
            <p:nvPr/>
          </p:nvSpPr>
          <p:spPr>
            <a:xfrm>
              <a:off x="105886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540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3F3CFB47-B0EB-4C1B-91DC-680DED211F3C}"/>
              </a:ext>
            </a:extLst>
          </p:cNvPr>
          <p:cNvSpPr/>
          <p:nvPr/>
        </p:nvSpPr>
        <p:spPr>
          <a:xfrm>
            <a:off x="9105582" y="5913120"/>
            <a:ext cx="627698" cy="65532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 dirty="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7D865FBD-D93D-4555-B386-FDC7AB6ADC62}"/>
              </a:ext>
            </a:extLst>
          </p:cNvPr>
          <p:cNvSpPr/>
          <p:nvPr/>
        </p:nvSpPr>
        <p:spPr>
          <a:xfrm>
            <a:off x="9918382" y="5913120"/>
            <a:ext cx="627698" cy="65532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 dirty="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6487F191-74ED-4C01-A062-F15E1C94CE3C}"/>
              </a:ext>
            </a:extLst>
          </p:cNvPr>
          <p:cNvGrpSpPr/>
          <p:nvPr/>
        </p:nvGrpSpPr>
        <p:grpSpPr>
          <a:xfrm>
            <a:off x="10588942" y="5913120"/>
            <a:ext cx="1298258" cy="655320"/>
            <a:chOff x="367982" y="5913120"/>
            <a:chExt cx="1298258" cy="655320"/>
          </a:xfrm>
          <a:solidFill>
            <a:srgbClr val="FFCCFF"/>
          </a:solidFill>
        </p:grpSpPr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E6D6C1D9-0749-4CA0-9174-3FE2A4F1F58D}"/>
                </a:ext>
              </a:extLst>
            </p:cNvPr>
            <p:cNvSpPr/>
            <p:nvPr/>
          </p:nvSpPr>
          <p:spPr>
            <a:xfrm>
              <a:off x="36798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540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="" xmlns:a16="http://schemas.microsoft.com/office/drawing/2014/main" id="{FC8D36B4-FD2C-4F58-962C-149DDAF94229}"/>
                </a:ext>
              </a:extLst>
            </p:cNvPr>
            <p:cNvSpPr/>
            <p:nvPr/>
          </p:nvSpPr>
          <p:spPr>
            <a:xfrm>
              <a:off x="103854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540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628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1075</TotalTime>
  <Words>642</Words>
  <Application>Microsoft Office PowerPoint</Application>
  <PresentationFormat>Widescreen</PresentationFormat>
  <Paragraphs>92</Paragraphs>
  <Slides>27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Times New Roman</vt:lpstr>
      <vt:lpstr>Arial</vt:lpstr>
      <vt:lpstr>#9Slide04 Rokkitt Bold</vt:lpstr>
      <vt:lpstr>Calibri Light</vt:lpstr>
      <vt:lpstr>#9Slide03 Cabin Condensed Bold</vt:lpstr>
      <vt:lpstr>#9Slide03 Swiss Condensed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ĐUỔI HÌNH BẮT CHỮ</dc:title>
  <dc:creator>Nguyen Thi Huyen Tam</dc:creator>
  <cp:lastModifiedBy>Microsoft account</cp:lastModifiedBy>
  <cp:revision>213</cp:revision>
  <dcterms:created xsi:type="dcterms:W3CDTF">2021-02-21T07:35:24Z</dcterms:created>
  <dcterms:modified xsi:type="dcterms:W3CDTF">2022-10-30T15:04:55Z</dcterms:modified>
</cp:coreProperties>
</file>